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852" r:id="rId1"/>
  </p:sldMasterIdLst>
  <p:notesMasterIdLst>
    <p:notesMasterId r:id="rId161"/>
  </p:notesMasterIdLst>
  <p:handoutMasterIdLst>
    <p:handoutMasterId r:id="rId162"/>
  </p:handoutMasterIdLst>
  <p:sldIdLst>
    <p:sldId id="256" r:id="rId2"/>
    <p:sldId id="286" r:id="rId3"/>
    <p:sldId id="287" r:id="rId4"/>
    <p:sldId id="284" r:id="rId5"/>
    <p:sldId id="285" r:id="rId6"/>
    <p:sldId id="282" r:id="rId7"/>
    <p:sldId id="283" r:id="rId8"/>
    <p:sldId id="281" r:id="rId9"/>
    <p:sldId id="292" r:id="rId10"/>
    <p:sldId id="279" r:id="rId11"/>
    <p:sldId id="351" r:id="rId12"/>
    <p:sldId id="280" r:id="rId13"/>
    <p:sldId id="294" r:id="rId14"/>
    <p:sldId id="291" r:id="rId15"/>
    <p:sldId id="377" r:id="rId16"/>
    <p:sldId id="378" r:id="rId17"/>
    <p:sldId id="379" r:id="rId18"/>
    <p:sldId id="380" r:id="rId19"/>
    <p:sldId id="381" r:id="rId20"/>
    <p:sldId id="382" r:id="rId21"/>
    <p:sldId id="383" r:id="rId22"/>
    <p:sldId id="384" r:id="rId23"/>
    <p:sldId id="385" r:id="rId24"/>
    <p:sldId id="386" r:id="rId25"/>
    <p:sldId id="387" r:id="rId26"/>
    <p:sldId id="388" r:id="rId27"/>
    <p:sldId id="266" r:id="rId28"/>
    <p:sldId id="295" r:id="rId29"/>
    <p:sldId id="396" r:id="rId30"/>
    <p:sldId id="257" r:id="rId31"/>
    <p:sldId id="306" r:id="rId32"/>
    <p:sldId id="296" r:id="rId33"/>
    <p:sldId id="392" r:id="rId34"/>
    <p:sldId id="391" r:id="rId35"/>
    <p:sldId id="289" r:id="rId36"/>
    <p:sldId id="297" r:id="rId37"/>
    <p:sldId id="307" r:id="rId38"/>
    <p:sldId id="389" r:id="rId39"/>
    <p:sldId id="308" r:id="rId40"/>
    <p:sldId id="290" r:id="rId41"/>
    <p:sldId id="298" r:id="rId42"/>
    <p:sldId id="299" r:id="rId43"/>
    <p:sldId id="267" r:id="rId44"/>
    <p:sldId id="450" r:id="rId45"/>
    <p:sldId id="258" r:id="rId46"/>
    <p:sldId id="300" r:id="rId47"/>
    <p:sldId id="276" r:id="rId48"/>
    <p:sldId id="303" r:id="rId49"/>
    <p:sldId id="301" r:id="rId50"/>
    <p:sldId id="268" r:id="rId51"/>
    <p:sldId id="416" r:id="rId52"/>
    <p:sldId id="376" r:id="rId53"/>
    <p:sldId id="259" r:id="rId54"/>
    <p:sldId id="437" r:id="rId55"/>
    <p:sldId id="438" r:id="rId56"/>
    <p:sldId id="439" r:id="rId57"/>
    <p:sldId id="390" r:id="rId58"/>
    <p:sldId id="277" r:id="rId59"/>
    <p:sldId id="269" r:id="rId60"/>
    <p:sldId id="417" r:id="rId61"/>
    <p:sldId id="260" r:id="rId62"/>
    <p:sldId id="305" r:id="rId63"/>
    <p:sldId id="372" r:id="rId64"/>
    <p:sldId id="403" r:id="rId65"/>
    <p:sldId id="309" r:id="rId66"/>
    <p:sldId id="320" r:id="rId67"/>
    <p:sldId id="261" r:id="rId68"/>
    <p:sldId id="397" r:id="rId69"/>
    <p:sldId id="404" r:id="rId70"/>
    <p:sldId id="278" r:id="rId71"/>
    <p:sldId id="321" r:id="rId72"/>
    <p:sldId id="418" r:id="rId73"/>
    <p:sldId id="271" r:id="rId74"/>
    <p:sldId id="263" r:id="rId75"/>
    <p:sldId id="273" r:id="rId76"/>
    <p:sldId id="311" r:id="rId77"/>
    <p:sldId id="312" r:id="rId78"/>
    <p:sldId id="313" r:id="rId79"/>
    <p:sldId id="314" r:id="rId80"/>
    <p:sldId id="315" r:id="rId81"/>
    <p:sldId id="316" r:id="rId82"/>
    <p:sldId id="272" r:id="rId83"/>
    <p:sldId id="264" r:id="rId84"/>
    <p:sldId id="394" r:id="rId85"/>
    <p:sldId id="393" r:id="rId86"/>
    <p:sldId id="275" r:id="rId87"/>
    <p:sldId id="318" r:id="rId88"/>
    <p:sldId id="398" r:id="rId89"/>
    <p:sldId id="440" r:id="rId90"/>
    <p:sldId id="441" r:id="rId91"/>
    <p:sldId id="395" r:id="rId92"/>
    <p:sldId id="350" r:id="rId93"/>
    <p:sldId id="399" r:id="rId94"/>
    <p:sldId id="400" r:id="rId95"/>
    <p:sldId id="367" r:id="rId96"/>
    <p:sldId id="401" r:id="rId97"/>
    <p:sldId id="402" r:id="rId98"/>
    <p:sldId id="323" r:id="rId99"/>
    <p:sldId id="346" r:id="rId100"/>
    <p:sldId id="348" r:id="rId101"/>
    <p:sldId id="324" r:id="rId102"/>
    <p:sldId id="352" r:id="rId103"/>
    <p:sldId id="325" r:id="rId104"/>
    <p:sldId id="353" r:id="rId105"/>
    <p:sldId id="354" r:id="rId106"/>
    <p:sldId id="347" r:id="rId107"/>
    <p:sldId id="326" r:id="rId108"/>
    <p:sldId id="327" r:id="rId109"/>
    <p:sldId id="328" r:id="rId110"/>
    <p:sldId id="374" r:id="rId111"/>
    <p:sldId id="375" r:id="rId112"/>
    <p:sldId id="419" r:id="rId113"/>
    <p:sldId id="420" r:id="rId114"/>
    <p:sldId id="421" r:id="rId115"/>
    <p:sldId id="428" r:id="rId116"/>
    <p:sldId id="443" r:id="rId117"/>
    <p:sldId id="446" r:id="rId118"/>
    <p:sldId id="447" r:id="rId119"/>
    <p:sldId id="448" r:id="rId120"/>
    <p:sldId id="449" r:id="rId121"/>
    <p:sldId id="412" r:id="rId122"/>
    <p:sldId id="442" r:id="rId123"/>
    <p:sldId id="413" r:id="rId124"/>
    <p:sldId id="427" r:id="rId125"/>
    <p:sldId id="414" r:id="rId126"/>
    <p:sldId id="415" r:id="rId127"/>
    <p:sldId id="329" r:id="rId128"/>
    <p:sldId id="405" r:id="rId129"/>
    <p:sldId id="332" r:id="rId130"/>
    <p:sldId id="333" r:id="rId131"/>
    <p:sldId id="334" r:id="rId132"/>
    <p:sldId id="335" r:id="rId133"/>
    <p:sldId id="444" r:id="rId134"/>
    <p:sldId id="445" r:id="rId135"/>
    <p:sldId id="422" r:id="rId136"/>
    <p:sldId id="423" r:id="rId137"/>
    <p:sldId id="344" r:id="rId138"/>
    <p:sldId id="336" r:id="rId139"/>
    <p:sldId id="406" r:id="rId140"/>
    <p:sldId id="355" r:id="rId141"/>
    <p:sldId id="337" r:id="rId142"/>
    <p:sldId id="338" r:id="rId143"/>
    <p:sldId id="362" r:id="rId144"/>
    <p:sldId id="364" r:id="rId145"/>
    <p:sldId id="433" r:id="rId146"/>
    <p:sldId id="365" r:id="rId147"/>
    <p:sldId id="366" r:id="rId148"/>
    <p:sldId id="424" r:id="rId149"/>
    <p:sldId id="425" r:id="rId150"/>
    <p:sldId id="426" r:id="rId151"/>
    <p:sldId id="429" r:id="rId152"/>
    <p:sldId id="430" r:id="rId153"/>
    <p:sldId id="431" r:id="rId154"/>
    <p:sldId id="432" r:id="rId155"/>
    <p:sldId id="434" r:id="rId156"/>
    <p:sldId id="435" r:id="rId157"/>
    <p:sldId id="436" r:id="rId158"/>
    <p:sldId id="358" r:id="rId159"/>
    <p:sldId id="359" r:id="rId1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8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6" autoAdjust="0"/>
    <p:restoredTop sz="72440" autoAdjust="0"/>
  </p:normalViewPr>
  <p:slideViewPr>
    <p:cSldViewPr>
      <p:cViewPr varScale="1">
        <p:scale>
          <a:sx n="55" d="100"/>
          <a:sy n="55" d="100"/>
        </p:scale>
        <p:origin x="1548" y="66"/>
      </p:cViewPr>
      <p:guideLst>
        <p:guide orient="horz" pos="2160"/>
        <p:guide pos="2880"/>
      </p:guideLst>
    </p:cSldViewPr>
  </p:slideViewPr>
  <p:notesTextViewPr>
    <p:cViewPr>
      <p:scale>
        <a:sx n="100" d="100"/>
        <a:sy n="100" d="100"/>
      </p:scale>
      <p:origin x="0" y="-2304"/>
    </p:cViewPr>
  </p:notesTextViewPr>
  <p:sorterViewPr>
    <p:cViewPr>
      <p:scale>
        <a:sx n="66" d="100"/>
        <a:sy n="66" d="100"/>
      </p:scale>
      <p:origin x="0" y="19554"/>
    </p:cViewPr>
  </p:sorterViewPr>
  <p:notesViewPr>
    <p:cSldViewPr>
      <p:cViewPr varScale="1">
        <p:scale>
          <a:sx n="56" d="100"/>
          <a:sy n="56" d="100"/>
        </p:scale>
        <p:origin x="-181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116F613-70C3-4010-8903-E8C21E1131E4}" type="datetimeFigureOut">
              <a:rPr lang="en-US" smtClean="0"/>
              <a:pPr/>
              <a:t>9/12/2014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4CDA1A-DDEE-4A1C-B234-5E6A08ECD36F}" type="slidenum">
              <a:rPr lang="en-US" smtClean="0"/>
              <a:pPr/>
              <a:t>‹#›</a:t>
            </a:fld>
            <a:endParaRPr lang="en-US"/>
          </a:p>
        </p:txBody>
      </p:sp>
    </p:spTree>
    <p:extLst>
      <p:ext uri="{BB962C8B-B14F-4D97-AF65-F5344CB8AC3E}">
        <p14:creationId xmlns:p14="http://schemas.microsoft.com/office/powerpoint/2010/main" val="2572058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B06F31-85AA-4A97-A1A4-6F3DB2A32EC9}" type="datetimeFigureOut">
              <a:rPr lang="en-US" smtClean="0"/>
              <a:pPr/>
              <a:t>9/12/2014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3397A7-D399-4B71-8AF3-C6F4DF781F41}" type="slidenum">
              <a:rPr lang="en-US" smtClean="0"/>
              <a:pPr/>
              <a:t>‹#›</a:t>
            </a:fld>
            <a:endParaRPr lang="en-US"/>
          </a:p>
        </p:txBody>
      </p:sp>
    </p:spTree>
    <p:extLst>
      <p:ext uri="{BB962C8B-B14F-4D97-AF65-F5344CB8AC3E}">
        <p14:creationId xmlns:p14="http://schemas.microsoft.com/office/powerpoint/2010/main" val="1775498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javacamp.org/designPattern/command.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javacamp.org/designPattern/interfilter.htm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buFont typeface="Arial" pitchFamily="34" charset="0"/>
              <a:buChar char="•"/>
            </a:pPr>
            <a:r>
              <a:rPr lang="en-US" dirty="0" smtClean="0">
                <a:solidFill>
                  <a:schemeClr val="accent5">
                    <a:lumMod val="50000"/>
                  </a:schemeClr>
                </a:solidFill>
              </a:rPr>
              <a:t>Every design</a:t>
            </a:r>
            <a:r>
              <a:rPr lang="en-US" baseline="0" dirty="0" smtClean="0">
                <a:solidFill>
                  <a:schemeClr val="accent5">
                    <a:lumMod val="50000"/>
                  </a:schemeClr>
                </a:solidFill>
              </a:rPr>
              <a:t> or application has</a:t>
            </a:r>
          </a:p>
          <a:p>
            <a:pPr lvl="1" algn="just">
              <a:buFont typeface="Arial" pitchFamily="34" charset="0"/>
              <a:buChar char="•"/>
            </a:pPr>
            <a:r>
              <a:rPr lang="en-US" dirty="0" smtClean="0">
                <a:solidFill>
                  <a:schemeClr val="accent5">
                    <a:lumMod val="50000"/>
                  </a:schemeClr>
                </a:solidFill>
              </a:rPr>
              <a:t>Function</a:t>
            </a:r>
          </a:p>
          <a:p>
            <a:pPr lvl="1" algn="just">
              <a:buFont typeface="Arial" pitchFamily="34" charset="0"/>
              <a:buChar char="•"/>
            </a:pPr>
            <a:r>
              <a:rPr lang="en-US" dirty="0" smtClean="0">
                <a:solidFill>
                  <a:schemeClr val="accent5">
                    <a:lumMod val="50000"/>
                  </a:schemeClr>
                </a:solidFill>
              </a:rPr>
              <a:t>Non- Functional (</a:t>
            </a:r>
            <a:r>
              <a:rPr lang="en-US" dirty="0" err="1" smtClean="0">
                <a:solidFill>
                  <a:schemeClr val="accent5">
                    <a:lumMod val="50000"/>
                  </a:schemeClr>
                </a:solidFill>
              </a:rPr>
              <a:t>Maintainablity,scalability,realiabilty,decoupling</a:t>
            </a:r>
            <a:r>
              <a:rPr lang="en-US" dirty="0" smtClean="0">
                <a:solidFill>
                  <a:schemeClr val="accent5">
                    <a:lumMod val="50000"/>
                  </a:schemeClr>
                </a:solidFill>
              </a:rPr>
              <a:t>)</a:t>
            </a:r>
          </a:p>
          <a:p>
            <a:pPr lvl="1" algn="just">
              <a:buFont typeface="Arial" pitchFamily="34" charset="0"/>
              <a:buChar char="•"/>
            </a:pPr>
            <a:endParaRPr lang="en-US" dirty="0" smtClean="0">
              <a:solidFill>
                <a:schemeClr val="accent5">
                  <a:lumMod val="50000"/>
                </a:schemeClr>
              </a:solidFill>
            </a:endParaRPr>
          </a:p>
          <a:p>
            <a:pPr algn="just">
              <a:buFont typeface="Arial" pitchFamily="34" charset="0"/>
              <a:buChar char="•"/>
            </a:pPr>
            <a:r>
              <a:rPr lang="en-US" dirty="0" smtClean="0">
                <a:solidFill>
                  <a:schemeClr val="accent5">
                    <a:lumMod val="50000"/>
                  </a:schemeClr>
                </a:solidFill>
              </a:rPr>
              <a:t> You should not start an application immediately but plan a solution for the problem.</a:t>
            </a:r>
          </a:p>
          <a:p>
            <a:pPr algn="just">
              <a:buFont typeface="Arial" pitchFamily="34" charset="0"/>
              <a:buChar char="•"/>
            </a:pPr>
            <a:r>
              <a:rPr lang="en-US" dirty="0" smtClean="0">
                <a:solidFill>
                  <a:schemeClr val="accent5">
                    <a:lumMod val="50000"/>
                  </a:schemeClr>
                </a:solidFill>
              </a:rPr>
              <a:t> The Solution plan is called a design.</a:t>
            </a:r>
          </a:p>
          <a:p>
            <a:pPr algn="just">
              <a:buFont typeface="Arial" pitchFamily="34" charset="0"/>
              <a:buChar char="•"/>
            </a:pPr>
            <a:r>
              <a:rPr lang="en-US" dirty="0" smtClean="0">
                <a:solidFill>
                  <a:schemeClr val="accent5">
                    <a:lumMod val="50000"/>
                  </a:schemeClr>
                </a:solidFill>
              </a:rPr>
              <a:t> A Good design is very important for successful exectuion of projects.</a:t>
            </a:r>
          </a:p>
          <a:p>
            <a:r>
              <a:rPr lang="en-US" dirty="0" smtClean="0"/>
              <a:t>--------------------------------------</a:t>
            </a:r>
          </a:p>
          <a:p>
            <a:r>
              <a:rPr lang="en-US" dirty="0" smtClean="0">
                <a:solidFill>
                  <a:schemeClr val="accent5">
                    <a:lumMod val="50000"/>
                  </a:schemeClr>
                </a:solidFill>
              </a:rPr>
              <a:t>When designing and developing different applications, we come across various problems. As a result, we end up finding new solutions for similar problems. </a:t>
            </a:r>
          </a:p>
          <a:p>
            <a:r>
              <a:rPr lang="en-US" dirty="0" smtClean="0">
                <a:solidFill>
                  <a:schemeClr val="accent5">
                    <a:lumMod val="50000"/>
                  </a:schemeClr>
                </a:solidFill>
              </a:rPr>
              <a:t>To save time and effort, we should keep some proven solution to common problem areas.</a:t>
            </a:r>
          </a:p>
          <a:p>
            <a:endParaRPr lang="en-US" dirty="0" smtClean="0">
              <a:solidFill>
                <a:schemeClr val="accent5">
                  <a:lumMod val="50000"/>
                </a:schemeClr>
              </a:solidFill>
            </a:endParaRPr>
          </a:p>
          <a:p>
            <a:r>
              <a:rPr lang="en-US" dirty="0" smtClean="0">
                <a:solidFill>
                  <a:schemeClr val="accent5">
                    <a:lumMod val="50000"/>
                  </a:schemeClr>
                </a:solidFill>
              </a:rPr>
              <a:t>Such common soltutions are called </a:t>
            </a:r>
            <a:r>
              <a:rPr lang="en-US" b="1" dirty="0" smtClean="0">
                <a:solidFill>
                  <a:schemeClr val="accent5">
                    <a:lumMod val="75000"/>
                  </a:schemeClr>
                </a:solidFill>
              </a:rPr>
              <a:t>Design patterns.</a:t>
            </a:r>
          </a:p>
          <a:p>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a:t>
            </a:fld>
            <a:endParaRPr lang="en-US"/>
          </a:p>
        </p:txBody>
      </p:sp>
    </p:spTree>
    <p:extLst>
      <p:ext uri="{BB962C8B-B14F-4D97-AF65-F5344CB8AC3E}">
        <p14:creationId xmlns:p14="http://schemas.microsoft.com/office/powerpoint/2010/main" val="982159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a:t>
            </a:r>
            <a:r>
              <a:rPr lang="en-US" baseline="0" dirty="0" smtClean="0"/>
              <a:t> about custom tags and java beans</a:t>
            </a:r>
          </a:p>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45</a:t>
            </a:fld>
            <a:endParaRPr lang="en-US"/>
          </a:p>
        </p:txBody>
      </p:sp>
    </p:spTree>
    <p:extLst>
      <p:ext uri="{BB962C8B-B14F-4D97-AF65-F5344CB8AC3E}">
        <p14:creationId xmlns:p14="http://schemas.microsoft.com/office/powerpoint/2010/main" val="196656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46</a:t>
            </a:fld>
            <a:endParaRPr lang="en-US"/>
          </a:p>
        </p:txBody>
      </p:sp>
    </p:spTree>
    <p:extLst>
      <p:ext uri="{BB962C8B-B14F-4D97-AF65-F5344CB8AC3E}">
        <p14:creationId xmlns:p14="http://schemas.microsoft.com/office/powerpoint/2010/main" val="775976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err="1" smtClean="0">
                <a:solidFill>
                  <a:srgbClr val="FF0000"/>
                </a:solidFill>
              </a:rPr>
              <a:t>Globalforward</a:t>
            </a:r>
            <a:r>
              <a:rPr lang="en-US" sz="1200" b="1" dirty="0" smtClean="0">
                <a:solidFill>
                  <a:srgbClr val="FF0000"/>
                </a:solidFill>
              </a:rPr>
              <a:t> in Struts:- </a:t>
            </a:r>
            <a:r>
              <a:rPr lang="en-US" sz="1200" b="1" dirty="0" err="1" smtClean="0">
                <a:solidFill>
                  <a:srgbClr val="FF0000"/>
                </a:solidFill>
              </a:rPr>
              <a:t>Dispather</a:t>
            </a:r>
            <a:r>
              <a:rPr lang="en-US" sz="1200" b="1" dirty="0" smtClean="0">
                <a:solidFill>
                  <a:srgbClr val="FF0000"/>
                </a:solidFill>
              </a:rPr>
              <a:t>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smtClean="0">
              <a:solidFill>
                <a:schemeClr val="hlink"/>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hlink"/>
                </a:solidFill>
              </a:rPr>
              <a:t>Context:</a:t>
            </a:r>
            <a:r>
              <a:rPr lang="en-US" sz="1200" b="1" dirty="0" smtClean="0"/>
              <a:t> </a:t>
            </a:r>
            <a:r>
              <a:rPr lang="en-US" sz="1200" dirty="0" smtClean="0"/>
              <a:t>System controls flow of execution and access to presentation processing, which is responsible for generating dynamic content.</a:t>
            </a:r>
          </a:p>
          <a:p>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hlink"/>
                </a:solidFill>
              </a:rPr>
              <a:t>Problem:</a:t>
            </a:r>
            <a:r>
              <a:rPr lang="en-US" sz="1200" b="1" dirty="0" smtClean="0"/>
              <a:t> </a:t>
            </a:r>
            <a:r>
              <a:rPr lang="en-US" sz="1200" dirty="0" smtClean="0"/>
              <a:t>The problem is a combination of the problems solved by the Front Controller and View Helper patterns in the presentation tier. There is no centralized component for managing access control, content retrieval or view management, and there is duplicate control code scattered throughout various views. Additionally, business logic and presentation formatting logic are intermingled within these views, making the system less flexible, less reusable, and generally less resilient to change.</a:t>
            </a:r>
          </a:p>
          <a:p>
            <a:r>
              <a:rPr lang="en-US" dirty="0" smtClean="0"/>
              <a:t>-----------------------</a:t>
            </a:r>
          </a:p>
          <a:p>
            <a:pPr algn="just"/>
            <a:r>
              <a:rPr lang="en-US" sz="1200" b="1" dirty="0" smtClean="0">
                <a:solidFill>
                  <a:schemeClr val="hlink"/>
                </a:solidFill>
              </a:rPr>
              <a:t>Forces:</a:t>
            </a:r>
          </a:p>
          <a:p>
            <a:pPr algn="just"/>
            <a:r>
              <a:rPr lang="en-US" sz="1200" dirty="0" smtClean="0"/>
              <a:t>•Authentication and authorization checks are completed per request.</a:t>
            </a:r>
          </a:p>
          <a:p>
            <a:pPr algn="just"/>
            <a:r>
              <a:rPr lang="en-US" sz="1200" dirty="0" smtClean="0"/>
              <a:t>•Scriptlet code within views should be minimized.</a:t>
            </a:r>
          </a:p>
          <a:p>
            <a:pPr algn="just"/>
            <a:r>
              <a:rPr lang="en-US" sz="1200" dirty="0" smtClean="0"/>
              <a:t>•Business logic should be encapsulated in components other than the view.</a:t>
            </a:r>
          </a:p>
          <a:p>
            <a:pPr algn="just"/>
            <a:r>
              <a:rPr lang="en-US" sz="1200" dirty="0" smtClean="0"/>
              <a:t>•Control flow is relatively simple and is typically based on values encapsulated with the request.</a:t>
            </a:r>
          </a:p>
          <a:p>
            <a:pPr algn="just"/>
            <a:r>
              <a:rPr lang="en-US" sz="1200" dirty="0" smtClean="0"/>
              <a:t>•View management logic is limited in complexity.</a:t>
            </a:r>
          </a:p>
          <a:p>
            <a:endParaRPr lang="en-US" dirty="0" smtClean="0"/>
          </a:p>
          <a:p>
            <a:r>
              <a:rPr lang="en-US" dirty="0" smtClean="0"/>
              <a:t>----------------------------</a:t>
            </a:r>
          </a:p>
          <a:p>
            <a:pPr algn="just"/>
            <a:r>
              <a:rPr lang="en-US" sz="1200" b="1" dirty="0" smtClean="0">
                <a:solidFill>
                  <a:schemeClr val="hlink"/>
                </a:solidFill>
              </a:rPr>
              <a:t>Solution: </a:t>
            </a:r>
          </a:p>
          <a:p>
            <a:pPr algn="just"/>
            <a:r>
              <a:rPr lang="en-US" sz="1200" dirty="0" smtClean="0"/>
              <a:t>Use Dispatcher View with views as the initial access point for a request. Business processing in limited form is managed by the views. Use this approach when response generation requires little or no dynamic content, through a business service or data access call.</a:t>
            </a:r>
          </a:p>
          <a:p>
            <a:pPr algn="just"/>
            <a:r>
              <a:rPr lang="en-US" sz="1200" dirty="0" smtClean="0"/>
              <a:t>•The response is entirely static that is, a static HTML page.•The response is dynamic generated from the presentation model.</a:t>
            </a:r>
          </a:p>
          <a:p>
            <a:pPr algn="just"/>
            <a:endParaRPr lang="en-US" sz="1200" dirty="0" smtClean="0"/>
          </a:p>
          <a:p>
            <a:pPr algn="just"/>
            <a:r>
              <a:rPr lang="en-US" sz="1200" dirty="0" smtClean="0"/>
              <a:t>Use “Service to Worker” if there is a large dynamic component to the response and the presentation model must be retrieved via business service invocations.</a:t>
            </a:r>
          </a:p>
          <a:p>
            <a:r>
              <a:rPr lang="en-US" dirty="0" smtClean="0"/>
              <a:t>------------------------</a:t>
            </a:r>
          </a:p>
          <a:p>
            <a:endParaRPr lang="en-US" dirty="0" smtClean="0"/>
          </a:p>
          <a:p>
            <a:r>
              <a:rPr lang="en-US" sz="1200" b="1" dirty="0" smtClean="0"/>
              <a:t>Implementation Strategies : </a:t>
            </a:r>
          </a:p>
          <a:p>
            <a:r>
              <a:rPr lang="en-US" sz="1200" dirty="0" smtClean="0"/>
              <a:t>»JSP Front Strategy</a:t>
            </a:r>
          </a:p>
          <a:p>
            <a:r>
              <a:rPr lang="en-US" sz="1200" dirty="0" smtClean="0"/>
              <a:t>»Servlet Front Strategy</a:t>
            </a:r>
          </a:p>
          <a:p>
            <a:r>
              <a:rPr lang="en-US" sz="1200" dirty="0" smtClean="0"/>
              <a:t>»JSP View Strategy </a:t>
            </a:r>
          </a:p>
          <a:p>
            <a:r>
              <a:rPr lang="en-US" sz="1200" dirty="0" smtClean="0"/>
              <a:t>»Servlet View Strategy</a:t>
            </a:r>
          </a:p>
          <a:p>
            <a:r>
              <a:rPr lang="en-US" sz="1200" dirty="0" smtClean="0"/>
              <a:t>»Java Bean Helper Strategy</a:t>
            </a:r>
          </a:p>
          <a:p>
            <a:r>
              <a:rPr lang="en-US" sz="1200" dirty="0" smtClean="0"/>
              <a:t>»Custom Tag Helper Strategy</a:t>
            </a:r>
          </a:p>
          <a:p>
            <a:r>
              <a:rPr lang="en-US" sz="1200" dirty="0" smtClean="0"/>
              <a:t>»Dispatcher in View Strategy</a:t>
            </a:r>
          </a:p>
          <a:p>
            <a:r>
              <a:rPr lang="en-US" sz="1200" dirty="0" smtClean="0"/>
              <a:t>»Dispatcher in Controller Strategy</a:t>
            </a:r>
          </a:p>
          <a:p>
            <a:r>
              <a:rPr lang="en-US" sz="1200" dirty="0" smtClean="0"/>
              <a:t>»Transformer Helper Strategy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50</a:t>
            </a:fld>
            <a:endParaRPr lang="en-US"/>
          </a:p>
        </p:txBody>
      </p:sp>
    </p:spTree>
    <p:extLst>
      <p:ext uri="{BB962C8B-B14F-4D97-AF65-F5344CB8AC3E}">
        <p14:creationId xmlns:p14="http://schemas.microsoft.com/office/powerpoint/2010/main" val="4293642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about Request</a:t>
            </a:r>
            <a:r>
              <a:rPr lang="en-US" baseline="0" dirty="0" smtClean="0"/>
              <a:t>Dispatcher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52</a:t>
            </a:fld>
            <a:endParaRPr lang="en-US"/>
          </a:p>
        </p:txBody>
      </p:sp>
    </p:spTree>
    <p:extLst>
      <p:ext uri="{BB962C8B-B14F-4D97-AF65-F5344CB8AC3E}">
        <p14:creationId xmlns:p14="http://schemas.microsoft.com/office/powerpoint/2010/main" val="3841452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b="1" dirty="0" err="1" smtClean="0">
                <a:solidFill>
                  <a:schemeClr val="hlink"/>
                </a:solidFill>
              </a:rPr>
              <a:t>Eg</a:t>
            </a:r>
            <a:r>
              <a:rPr lang="en-US" sz="1800" b="1" dirty="0" smtClean="0">
                <a:solidFill>
                  <a:schemeClr val="hlink"/>
                </a:solidFill>
              </a:rPr>
              <a:t>. </a:t>
            </a:r>
            <a:r>
              <a:rPr lang="en-US" sz="1800" dirty="0" smtClean="0"/>
              <a:t>Demonstrate</a:t>
            </a:r>
            <a:r>
              <a:rPr lang="en-US" sz="1800" baseline="0" dirty="0" smtClean="0"/>
              <a:t> about </a:t>
            </a:r>
            <a:r>
              <a:rPr lang="en-US" sz="1800" b="1" baseline="0" dirty="0" smtClean="0"/>
              <a:t>struts-config.xml</a:t>
            </a:r>
            <a:r>
              <a:rPr lang="en-US" sz="1800" baseline="0" dirty="0" smtClean="0"/>
              <a:t>  in this pattern</a:t>
            </a:r>
          </a:p>
          <a:p>
            <a:pPr lvl="1"/>
            <a:endParaRPr lang="en-US" sz="1800" b="1" dirty="0" smtClean="0">
              <a:solidFill>
                <a:schemeClr val="hlink"/>
              </a:solidFill>
            </a:endParaRPr>
          </a:p>
          <a:p>
            <a:pPr lvl="1"/>
            <a:endParaRPr lang="en-US" sz="1800" b="1" dirty="0" smtClean="0">
              <a:solidFill>
                <a:schemeClr val="hlink"/>
              </a:solidFill>
            </a:endParaRPr>
          </a:p>
          <a:p>
            <a:pPr lvl="1"/>
            <a:r>
              <a:rPr lang="en-US" sz="1800" b="1" dirty="0" smtClean="0">
                <a:solidFill>
                  <a:schemeClr val="hlink"/>
                </a:solidFill>
              </a:rPr>
              <a:t>Context:</a:t>
            </a:r>
            <a:r>
              <a:rPr lang="en-US" sz="1800" b="1" dirty="0" smtClean="0"/>
              <a:t> </a:t>
            </a:r>
            <a:r>
              <a:rPr lang="en-US" sz="1800" dirty="0" smtClean="0"/>
              <a:t>You can encapsulate action management and view management in different parts of the application. </a:t>
            </a:r>
          </a:p>
          <a:p>
            <a:pPr lvl="1"/>
            <a:endParaRPr lang="en-US" sz="1800" dirty="0" smtClean="0"/>
          </a:p>
          <a:p>
            <a:pPr lvl="1"/>
            <a:r>
              <a:rPr lang="en-US" sz="1800" dirty="0" smtClean="0"/>
              <a:t>Embedding this behavior within a Front Controller centralizes the functionality.</a:t>
            </a:r>
          </a:p>
          <a:p>
            <a:r>
              <a:rPr lang="en-US" dirty="0" smtClean="0"/>
              <a:t>-----------------</a:t>
            </a:r>
          </a:p>
          <a:p>
            <a:pPr lvl="1" algn="just"/>
            <a:r>
              <a:rPr lang="en-US" sz="1800" b="1" dirty="0" smtClean="0">
                <a:solidFill>
                  <a:schemeClr val="hlink"/>
                </a:solidFill>
              </a:rPr>
              <a:t>Problem:</a:t>
            </a:r>
            <a:r>
              <a:rPr lang="en-US" sz="1800" b="1" dirty="0" smtClean="0"/>
              <a:t> </a:t>
            </a:r>
            <a:r>
              <a:rPr lang="en-US" sz="1800" dirty="0" smtClean="0"/>
              <a:t>In the presentation tier, there are typically two decisions to be made upon the arrival of each request:</a:t>
            </a:r>
          </a:p>
          <a:p>
            <a:pPr lvl="1" algn="just"/>
            <a:endParaRPr lang="en-US" sz="1800" dirty="0" smtClean="0"/>
          </a:p>
          <a:p>
            <a:pPr lvl="1" algn="just"/>
            <a:r>
              <a:rPr lang="en-US" sz="1800" dirty="0" smtClean="0"/>
              <a:t>•The incoming request must be resolved to an action that services the request. This is called action management.</a:t>
            </a:r>
          </a:p>
          <a:p>
            <a:pPr lvl="1" algn="just"/>
            <a:endParaRPr lang="en-US" sz="1800" dirty="0" smtClean="0"/>
          </a:p>
          <a:p>
            <a:pPr lvl="1" algn="just"/>
            <a:r>
              <a:rPr lang="en-US" sz="1800" dirty="0" smtClean="0"/>
              <a:t>•The appropriate view is located and dispatched. This is called view management.</a:t>
            </a:r>
          </a:p>
          <a:p>
            <a:r>
              <a:rPr lang="en-US" dirty="0" smtClean="0"/>
              <a:t>------------------------- </a:t>
            </a:r>
          </a:p>
          <a:p>
            <a:pPr algn="just"/>
            <a:r>
              <a:rPr lang="en-US" b="1" u="sng" dirty="0" smtClean="0">
                <a:solidFill>
                  <a:schemeClr val="hlink"/>
                </a:solidFill>
              </a:rPr>
              <a:t>Forces:</a:t>
            </a:r>
          </a:p>
          <a:p>
            <a:pPr algn="just"/>
            <a:endParaRPr lang="en-US" sz="1200" dirty="0" smtClean="0">
              <a:solidFill>
                <a:schemeClr val="hlink"/>
              </a:solidFill>
            </a:endParaRPr>
          </a:p>
          <a:p>
            <a:pPr algn="just"/>
            <a:r>
              <a:rPr lang="en-US" sz="1200" dirty="0" smtClean="0"/>
              <a:t>•You want to reuse action and view-management code.</a:t>
            </a:r>
          </a:p>
          <a:p>
            <a:pPr algn="just"/>
            <a:r>
              <a:rPr lang="en-US" sz="1200" dirty="0" smtClean="0"/>
              <a:t>•You want to improve request-handling extensibility, such as adding use case functionality to an application incrementally.</a:t>
            </a:r>
          </a:p>
          <a:p>
            <a:pPr algn="just"/>
            <a:r>
              <a:rPr lang="en-US" sz="1200" dirty="0" smtClean="0"/>
              <a:t>•You want to improve code modularity and maintainability, making it easier to extend the application and easier to test discrete parts of your request-handling code independent of a web container.</a:t>
            </a:r>
          </a:p>
          <a:p>
            <a:endParaRPr lang="en-US" dirty="0" smtClean="0"/>
          </a:p>
          <a:p>
            <a:r>
              <a:rPr lang="en-US" dirty="0" smtClean="0"/>
              <a:t>------------------------- </a:t>
            </a:r>
          </a:p>
          <a:p>
            <a:pPr algn="just"/>
            <a:r>
              <a:rPr lang="en-US" b="1" u="sng" dirty="0" smtClean="0">
                <a:solidFill>
                  <a:schemeClr val="hlink"/>
                </a:solidFill>
              </a:rPr>
              <a:t>Solution:</a:t>
            </a:r>
            <a:r>
              <a:rPr lang="en-US" sz="1200" b="1" dirty="0" smtClean="0"/>
              <a:t> </a:t>
            </a:r>
          </a:p>
          <a:p>
            <a:pPr algn="just"/>
            <a:endParaRPr lang="en-US" sz="1200" b="1" dirty="0" smtClean="0"/>
          </a:p>
          <a:p>
            <a:pPr algn="just"/>
            <a:r>
              <a:rPr lang="en-US" sz="1200" dirty="0" smtClean="0"/>
              <a:t>Uses an Application Controller to centralize retrieval and invocation of request-processing components, such as commands and views. Action management refers to locating and invoking actions to handle specific requests, while view management refers to navigating and dispatching to the appropriate view or view-generation mechanism.</a:t>
            </a:r>
          </a:p>
          <a:p>
            <a:r>
              <a:rPr lang="en-US" dirty="0" smtClean="0"/>
              <a:t>------------------------------- </a:t>
            </a:r>
          </a:p>
          <a:p>
            <a:endParaRPr lang="en-US" dirty="0" smtClean="0"/>
          </a:p>
          <a:p>
            <a:r>
              <a:rPr lang="en-US" sz="1200" b="1" dirty="0" smtClean="0">
                <a:solidFill>
                  <a:schemeClr val="hlink"/>
                </a:solidFill>
              </a:rPr>
              <a:t>Implementation Strategies:</a:t>
            </a:r>
          </a:p>
          <a:p>
            <a:endParaRPr lang="en-US" sz="1200" dirty="0" smtClean="0">
              <a:solidFill>
                <a:schemeClr val="hlink"/>
              </a:solidFill>
            </a:endParaRPr>
          </a:p>
          <a:p>
            <a:r>
              <a:rPr lang="en-US" sz="1200" dirty="0" smtClean="0"/>
              <a:t>»Command Handler Strategy</a:t>
            </a:r>
          </a:p>
          <a:p>
            <a:r>
              <a:rPr lang="en-US" sz="1200" dirty="0" smtClean="0"/>
              <a:t>»View Handler Strategy</a:t>
            </a:r>
          </a:p>
          <a:p>
            <a:r>
              <a:rPr lang="en-US" sz="1200" dirty="0" smtClean="0"/>
              <a:t>»Transform Handler Strategy</a:t>
            </a:r>
          </a:p>
          <a:p>
            <a:r>
              <a:rPr lang="en-US" sz="1200" dirty="0" smtClean="0"/>
              <a:t>»Navigation and Flow Control Strategy</a:t>
            </a:r>
          </a:p>
          <a:p>
            <a:r>
              <a:rPr lang="en-US" dirty="0" smtClean="0"/>
              <a:t>------------------------------------------------</a:t>
            </a:r>
          </a:p>
          <a:p>
            <a:r>
              <a:rPr lang="en-US" sz="1200" b="1" dirty="0" smtClean="0"/>
              <a:t>Participants and Responsibilities </a:t>
            </a:r>
            <a:endParaRPr lang="en-US" sz="1200" dirty="0" smtClean="0"/>
          </a:p>
          <a:p>
            <a:r>
              <a:rPr lang="en-US" sz="1200" b="1" dirty="0" smtClean="0">
                <a:solidFill>
                  <a:schemeClr val="hlink"/>
                </a:solidFill>
              </a:rPr>
              <a:t>Client </a:t>
            </a:r>
            <a:endParaRPr lang="en-US" sz="1200" dirty="0" smtClean="0">
              <a:solidFill>
                <a:schemeClr val="hlink"/>
              </a:solidFill>
            </a:endParaRPr>
          </a:p>
          <a:p>
            <a:r>
              <a:rPr lang="en-US" sz="1200" dirty="0" smtClean="0"/>
              <a:t>It invokes the Application Controller. In the presentation tier, a FrontController or an InterceptingFilter typically fulfill this role. </a:t>
            </a:r>
          </a:p>
          <a:p>
            <a:r>
              <a:rPr lang="en-US" sz="1200" b="1" dirty="0" smtClean="0">
                <a:solidFill>
                  <a:schemeClr val="hlink"/>
                </a:solidFill>
              </a:rPr>
              <a:t>ApplicationController </a:t>
            </a:r>
            <a:endParaRPr lang="en-US" sz="1200" dirty="0" smtClean="0">
              <a:solidFill>
                <a:schemeClr val="hlink"/>
              </a:solidFill>
            </a:endParaRPr>
          </a:p>
          <a:p>
            <a:r>
              <a:rPr lang="en-US" sz="1200" dirty="0" smtClean="0"/>
              <a:t>Uses Mapper to resolve an incoming request to the appropriate action and view, to which it delegates or dispatches. </a:t>
            </a:r>
          </a:p>
          <a:p>
            <a:r>
              <a:rPr lang="en-US" sz="1200" b="1" dirty="0" smtClean="0">
                <a:solidFill>
                  <a:schemeClr val="hlink"/>
                </a:solidFill>
              </a:rPr>
              <a:t>Mapper </a:t>
            </a:r>
            <a:endParaRPr lang="en-US" sz="1200" dirty="0" smtClean="0">
              <a:solidFill>
                <a:schemeClr val="hlink"/>
              </a:solidFill>
            </a:endParaRPr>
          </a:p>
          <a:p>
            <a:r>
              <a:rPr lang="en-US" sz="1200" dirty="0" smtClean="0"/>
              <a:t>Mapper uses a Map to translate an incoming request into the appropriate action and view. A Mapper acts as a factory. </a:t>
            </a:r>
          </a:p>
          <a:p>
            <a:r>
              <a:rPr lang="en-US" sz="1200" b="1" dirty="0" smtClean="0">
                <a:solidFill>
                  <a:schemeClr val="hlink"/>
                </a:solidFill>
              </a:rPr>
              <a:t>Map </a:t>
            </a:r>
            <a:endParaRPr lang="en-US" sz="1200" dirty="0" smtClean="0">
              <a:solidFill>
                <a:schemeClr val="hlink"/>
              </a:solidFill>
            </a:endParaRPr>
          </a:p>
          <a:p>
            <a:r>
              <a:rPr lang="en-US" sz="1200" dirty="0" smtClean="0"/>
              <a:t>Map holds references to handles that represent target resources. Maps might be realized as a class or a registry. </a:t>
            </a:r>
          </a:p>
          <a:p>
            <a:r>
              <a:rPr lang="en-US" sz="1200" b="1" dirty="0" smtClean="0">
                <a:solidFill>
                  <a:schemeClr val="hlink"/>
                </a:solidFill>
              </a:rPr>
              <a:t>Target </a:t>
            </a:r>
            <a:endParaRPr lang="en-US" sz="1200" dirty="0" smtClean="0">
              <a:solidFill>
                <a:schemeClr val="hlink"/>
              </a:solidFill>
            </a:endParaRPr>
          </a:p>
          <a:p>
            <a:r>
              <a:rPr lang="en-US" sz="1200" dirty="0" smtClean="0"/>
              <a:t>A resource that helps fulfill a particular request, including commands, views, and style sheets. </a:t>
            </a:r>
            <a:endParaRPr lang="en-US" sz="1200" dirty="0" smtClean="0">
              <a:latin typeface="Arial" charset="0"/>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59</a:t>
            </a:fld>
            <a:endParaRPr lang="en-US"/>
          </a:p>
        </p:txBody>
      </p:sp>
    </p:spTree>
    <p:extLst>
      <p:ext uri="{BB962C8B-B14F-4D97-AF65-F5344CB8AC3E}">
        <p14:creationId xmlns:p14="http://schemas.microsoft.com/office/powerpoint/2010/main" val="1705500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smtClean="0"/>
              <a:t>Demonstrate</a:t>
            </a:r>
            <a:r>
              <a:rPr lang="en-US" baseline="0" dirty="0" smtClean="0"/>
              <a:t> about </a:t>
            </a:r>
            <a:r>
              <a:rPr lang="en-US" b="1" baseline="0" dirty="0" smtClean="0"/>
              <a:t>struts-config.xml</a:t>
            </a:r>
            <a:r>
              <a:rPr lang="en-US" baseline="0" dirty="0" smtClean="0"/>
              <a:t>  in this pattern</a:t>
            </a:r>
          </a:p>
          <a:p>
            <a:r>
              <a:rPr lang="en-US" baseline="0" dirty="0" smtClean="0"/>
              <a:t>-------</a:t>
            </a:r>
          </a:p>
          <a:p>
            <a:endParaRPr lang="en-US" baseline="0" dirty="0" smtClean="0"/>
          </a:p>
          <a:p>
            <a:r>
              <a:rPr lang="en-US" baseline="0" dirty="0" smtClean="0"/>
              <a:t>The struts-config.xml file from the example application includes the following mapping entry for the "log on" function, which we will use to illustrate the requirements. Note that the entries for all the other actions are left out: </a:t>
            </a:r>
          </a:p>
          <a:p>
            <a:endParaRPr lang="en-US" baseline="0" dirty="0" smtClean="0"/>
          </a:p>
          <a:p>
            <a:r>
              <a:rPr lang="en-US" baseline="0" dirty="0" smtClean="0"/>
              <a:t>&lt;struts-config&gt;</a:t>
            </a:r>
          </a:p>
          <a:p>
            <a:r>
              <a:rPr lang="en-US" baseline="0" dirty="0" smtClean="0"/>
              <a:t>  &lt;form-beans&gt;</a:t>
            </a:r>
          </a:p>
          <a:p>
            <a:r>
              <a:rPr lang="en-US" baseline="0" dirty="0" smtClean="0"/>
              <a:t>    &lt;form-bean</a:t>
            </a:r>
          </a:p>
          <a:p>
            <a:r>
              <a:rPr lang="en-US" baseline="0" dirty="0" smtClean="0"/>
              <a:t>      name="logonForm"</a:t>
            </a:r>
          </a:p>
          <a:p>
            <a:r>
              <a:rPr lang="en-US" baseline="0" dirty="0" smtClean="0"/>
              <a:t>      type="org.apache.struts.example.LogonForm" /&gt;</a:t>
            </a:r>
          </a:p>
          <a:p>
            <a:r>
              <a:rPr lang="en-US" baseline="0" dirty="0" smtClean="0"/>
              <a:t>  &lt;/form-beans&gt;      </a:t>
            </a:r>
          </a:p>
          <a:p>
            <a:r>
              <a:rPr lang="en-US" baseline="0" dirty="0" smtClean="0"/>
              <a:t>  &lt;global-forwards</a:t>
            </a:r>
          </a:p>
          <a:p>
            <a:r>
              <a:rPr lang="en-US" baseline="0" dirty="0" smtClean="0"/>
              <a:t>      type="org.apache.struts.action.ActionForward" /&gt;</a:t>
            </a:r>
          </a:p>
          <a:p>
            <a:r>
              <a:rPr lang="en-US" baseline="0" dirty="0" smtClean="0"/>
              <a:t>    &lt;forward name="logon" path="/logon.jsp"</a:t>
            </a:r>
          </a:p>
          <a:p>
            <a:r>
              <a:rPr lang="en-US" baseline="0" dirty="0" smtClean="0"/>
              <a:t>         redirect="false" /&gt; </a:t>
            </a:r>
          </a:p>
          <a:p>
            <a:r>
              <a:rPr lang="en-US" baseline="0" dirty="0" smtClean="0"/>
              <a:t>  &lt;/global-forwards&gt;      </a:t>
            </a:r>
          </a:p>
          <a:p>
            <a:r>
              <a:rPr lang="en-US" baseline="0" dirty="0" smtClean="0"/>
              <a:t>  &lt;action-mappings&gt;     </a:t>
            </a:r>
          </a:p>
          <a:p>
            <a:r>
              <a:rPr lang="en-US" baseline="0" dirty="0" smtClean="0"/>
              <a:t>    &lt;action</a:t>
            </a:r>
          </a:p>
          <a:p>
            <a:r>
              <a:rPr lang="en-US" baseline="0" dirty="0" smtClean="0"/>
              <a:t>        path="/logon" </a:t>
            </a:r>
          </a:p>
          <a:p>
            <a:r>
              <a:rPr lang="en-US" baseline="0" dirty="0" smtClean="0"/>
              <a:t>        type="org.apache.struts.example.LogonAction"</a:t>
            </a:r>
          </a:p>
          <a:p>
            <a:r>
              <a:rPr lang="en-US" baseline="0" dirty="0" smtClean="0"/>
              <a:t>        name="logonForm"</a:t>
            </a:r>
          </a:p>
          <a:p>
            <a:r>
              <a:rPr lang="en-US" baseline="0" dirty="0" smtClean="0"/>
              <a:t>       scope="request"</a:t>
            </a:r>
          </a:p>
          <a:p>
            <a:r>
              <a:rPr lang="en-US" baseline="0" dirty="0" smtClean="0"/>
              <a:t>       input="/logon.jsp"</a:t>
            </a:r>
          </a:p>
          <a:p>
            <a:r>
              <a:rPr lang="en-US" baseline="0" dirty="0" smtClean="0"/>
              <a:t>     unknown="false"</a:t>
            </a:r>
          </a:p>
          <a:p>
            <a:r>
              <a:rPr lang="en-US" baseline="0" dirty="0" smtClean="0"/>
              <a:t>    validate="true" /&gt;          </a:t>
            </a:r>
          </a:p>
          <a:p>
            <a:r>
              <a:rPr lang="en-US" baseline="0" dirty="0" smtClean="0"/>
              <a:t>  &lt;/action-mappings&gt;</a:t>
            </a:r>
          </a:p>
          <a:p>
            <a:r>
              <a:rPr lang="en-US" baseline="0" dirty="0" smtClean="0"/>
              <a:t>&lt;/struts-config&gt;</a:t>
            </a:r>
          </a:p>
          <a:p>
            <a:endParaRPr lang="en-US" baseline="0" dirty="0" smtClean="0"/>
          </a:p>
          <a:p>
            <a:endParaRPr lang="en-US" baseline="0" dirty="0" smtClean="0"/>
          </a:p>
          <a:p>
            <a:r>
              <a:rPr lang="en-US" baseline="0" dirty="0" smtClean="0"/>
              <a:t>------------------- </a:t>
            </a:r>
          </a:p>
          <a:p>
            <a:r>
              <a:rPr lang="en-US" baseline="0" dirty="0" smtClean="0"/>
              <a:t>Optional but very useful are the local "forward" elements. In the example application, many actions include a local "success" and/or "failure" forward as part of an Action mapping. </a:t>
            </a:r>
          </a:p>
          <a:p>
            <a:endParaRPr lang="en-US" baseline="0" dirty="0" smtClean="0"/>
          </a:p>
          <a:p>
            <a:r>
              <a:rPr lang="en-US" baseline="0" dirty="0" smtClean="0"/>
              <a:t>&lt;!-- Edit mail subscription --&gt;</a:t>
            </a:r>
          </a:p>
          <a:p>
            <a:r>
              <a:rPr lang="en-US" baseline="0" dirty="0" smtClean="0"/>
              <a:t>&lt;action    path="/editSubscription"</a:t>
            </a:r>
          </a:p>
          <a:p>
            <a:r>
              <a:rPr lang="en-US" baseline="0" dirty="0" smtClean="0"/>
              <a:t>  type="org.apache.struts.example.EditSubscriptionAction"</a:t>
            </a:r>
          </a:p>
          <a:p>
            <a:r>
              <a:rPr lang="en-US" baseline="0" dirty="0" smtClean="0"/>
              <a:t>  name="subscriptionForm"</a:t>
            </a:r>
          </a:p>
          <a:p>
            <a:r>
              <a:rPr lang="en-US" baseline="0" dirty="0" smtClean="0"/>
              <a:t>  scope="request"</a:t>
            </a:r>
          </a:p>
          <a:p>
            <a:r>
              <a:rPr lang="en-US" baseline="0" dirty="0" smtClean="0"/>
              <a:t>  validate="false"&gt;</a:t>
            </a:r>
          </a:p>
          <a:p>
            <a:r>
              <a:rPr lang="en-US" baseline="0" dirty="0" smtClean="0"/>
              <a:t>  &lt;forward name="failure" path="/mainMenu.jsp"/&gt;</a:t>
            </a:r>
          </a:p>
          <a:p>
            <a:r>
              <a:rPr lang="en-US" baseline="0" dirty="0" smtClean="0"/>
              <a:t>  &lt;forward name="success" path="/subscription.jsp"/&gt;</a:t>
            </a:r>
          </a:p>
          <a:p>
            <a:r>
              <a:rPr lang="en-US" baseline="0" dirty="0" smtClean="0"/>
              <a:t>  &lt;/action&gt;</a:t>
            </a:r>
          </a:p>
          <a:p>
            <a:endParaRPr lang="en-US" baseline="0" dirty="0" smtClean="0"/>
          </a:p>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61</a:t>
            </a:fld>
            <a:endParaRPr lang="en-US"/>
          </a:p>
        </p:txBody>
      </p:sp>
    </p:spTree>
    <p:extLst>
      <p:ext uri="{BB962C8B-B14F-4D97-AF65-F5344CB8AC3E}">
        <p14:creationId xmlns:p14="http://schemas.microsoft.com/office/powerpoint/2010/main" val="258908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b="1" dirty="0" smtClean="0">
                <a:solidFill>
                  <a:schemeClr val="hlink"/>
                </a:solidFill>
              </a:rPr>
              <a:t>Demonstrate</a:t>
            </a:r>
            <a:r>
              <a:rPr lang="en-US" sz="1200" b="1" baseline="0" dirty="0" smtClean="0">
                <a:solidFill>
                  <a:schemeClr val="hlink"/>
                </a:solidFill>
              </a:rPr>
              <a:t> : action forward in struts…..</a:t>
            </a:r>
            <a:endParaRPr lang="en-US" sz="1200" b="1" dirty="0" smtClean="0">
              <a:solidFill>
                <a:schemeClr val="hlink"/>
              </a:solidFill>
            </a:endParaRPr>
          </a:p>
          <a:p>
            <a:r>
              <a:rPr lang="en-US" sz="1200" b="1" dirty="0" smtClean="0">
                <a:solidFill>
                  <a:schemeClr val="hlink"/>
                </a:solidFill>
              </a:rPr>
              <a:t>Context:</a:t>
            </a:r>
            <a:r>
              <a:rPr lang="en-US" sz="1200" b="1" dirty="0" smtClean="0"/>
              <a:t> </a:t>
            </a:r>
          </a:p>
          <a:p>
            <a:endParaRPr lang="en-US" sz="1200" b="1" dirty="0" smtClean="0"/>
          </a:p>
          <a:p>
            <a:r>
              <a:rPr lang="en-US" sz="1200" dirty="0" smtClean="0"/>
              <a:t>Business and the data services are invoked before the view is rendered. For any particular request, then by seeing problems which can occur. we have to see how much work needs to be done during the view preparation phase of request processing.</a:t>
            </a:r>
          </a:p>
          <a:p>
            <a:r>
              <a:rPr lang="en-US" dirty="0" smtClean="0"/>
              <a:t>---------------------</a:t>
            </a:r>
          </a:p>
          <a:p>
            <a:r>
              <a:rPr lang="en-US" sz="1200" dirty="0" smtClean="0">
                <a:solidFill>
                  <a:schemeClr val="hlink"/>
                </a:solidFill>
              </a:rPr>
              <a:t>Problem:</a:t>
            </a:r>
          </a:p>
          <a:p>
            <a:endParaRPr lang="en-US" sz="1200" dirty="0" smtClean="0">
              <a:solidFill>
                <a:schemeClr val="hlink"/>
              </a:solidFill>
            </a:endParaRPr>
          </a:p>
          <a:p>
            <a:r>
              <a:rPr lang="en-US" sz="1200" dirty="0" smtClean="0"/>
              <a:t>•How sophisticated is the control logic?</a:t>
            </a:r>
          </a:p>
          <a:p>
            <a:r>
              <a:rPr lang="en-US" sz="1200" dirty="0" smtClean="0"/>
              <a:t>•How dynamic is the response content?</a:t>
            </a:r>
          </a:p>
          <a:p>
            <a:r>
              <a:rPr lang="en-US" sz="1200" dirty="0" smtClean="0"/>
              <a:t>•How sophisticated is the business logic and model?</a:t>
            </a:r>
          </a:p>
          <a:p>
            <a:r>
              <a:rPr lang="en-US" dirty="0" smtClean="0"/>
              <a:t>------------------------------</a:t>
            </a:r>
          </a:p>
          <a:p>
            <a:endParaRPr lang="en-US" dirty="0" smtClean="0"/>
          </a:p>
          <a:p>
            <a:r>
              <a:rPr lang="en-US" sz="1200" dirty="0" smtClean="0"/>
              <a:t>Forces:</a:t>
            </a:r>
          </a:p>
          <a:p>
            <a:endParaRPr lang="en-US" sz="1200" dirty="0" smtClean="0"/>
          </a:p>
          <a:p>
            <a:r>
              <a:rPr lang="en-US" sz="1200" dirty="0" smtClean="0"/>
              <a:t>•You want specific business logic executed to service a request in order to retrieve content that will be used to generate a dynamic response.</a:t>
            </a:r>
          </a:p>
          <a:p>
            <a:endParaRPr lang="en-US" sz="1200" dirty="0" smtClean="0"/>
          </a:p>
          <a:p>
            <a:r>
              <a:rPr lang="en-US" sz="1200" dirty="0" smtClean="0"/>
              <a:t>•You have view selections which may depend on responses from business service invocations.</a:t>
            </a:r>
          </a:p>
          <a:p>
            <a:endParaRPr lang="en-US" sz="1200" dirty="0" smtClean="0"/>
          </a:p>
          <a:p>
            <a:r>
              <a:rPr lang="en-US" sz="1200" dirty="0" smtClean="0"/>
              <a:t>•You may have to use a framework or library in the application.»</a:t>
            </a:r>
          </a:p>
          <a:p>
            <a:r>
              <a:rPr lang="en-US" dirty="0" smtClean="0"/>
              <a:t>--------------------</a:t>
            </a:r>
          </a:p>
          <a:p>
            <a:endParaRPr lang="en-US" dirty="0" smtClean="0"/>
          </a:p>
          <a:p>
            <a:r>
              <a:rPr lang="en-US" sz="1200" b="1" dirty="0" smtClean="0"/>
              <a:t>Solution: </a:t>
            </a:r>
          </a:p>
          <a:p>
            <a:r>
              <a:rPr lang="en-US" sz="1200" dirty="0" smtClean="0"/>
              <a:t>Use Service to Worker to centralize control and request handling to retrieve a presentation model before turning control over to the view. The view generates a dynamic response based on the presentation model.</a:t>
            </a:r>
          </a:p>
          <a:p>
            <a:endParaRPr lang="en-US" sz="1200" dirty="0" smtClean="0"/>
          </a:p>
          <a:p>
            <a:r>
              <a:rPr lang="en-US" sz="1200" dirty="0" smtClean="0"/>
              <a:t>Service to Worker is composed of several other patterns. Centralized control, request handling, and view creation are accomplished using Front Controller, Application Controller, and View Helper respectively.</a:t>
            </a:r>
          </a:p>
          <a:p>
            <a:r>
              <a:rPr lang="en-US" dirty="0" smtClean="0"/>
              <a:t>------------------------</a:t>
            </a:r>
          </a:p>
          <a:p>
            <a:r>
              <a:rPr lang="en-US" sz="1200" b="1" dirty="0" smtClean="0"/>
              <a:t>Implementation Strategies:</a:t>
            </a:r>
          </a:p>
          <a:p>
            <a:endParaRPr lang="en-US" sz="1200" dirty="0" smtClean="0"/>
          </a:p>
          <a:p>
            <a:r>
              <a:rPr lang="en-US" sz="1200" dirty="0" smtClean="0"/>
              <a:t>»JSP Front Strategy</a:t>
            </a:r>
          </a:p>
          <a:p>
            <a:r>
              <a:rPr lang="en-US" sz="1200" dirty="0" smtClean="0"/>
              <a:t>»Servlet Front Strategy</a:t>
            </a:r>
          </a:p>
          <a:p>
            <a:r>
              <a:rPr lang="en-US" sz="1200" dirty="0" smtClean="0"/>
              <a:t>»JSP View Strategy</a:t>
            </a:r>
          </a:p>
          <a:p>
            <a:r>
              <a:rPr lang="en-US" sz="1200" dirty="0" smtClean="0"/>
              <a:t>»Servlet View Strategy</a:t>
            </a:r>
          </a:p>
          <a:p>
            <a:r>
              <a:rPr lang="en-US" sz="1200" dirty="0" smtClean="0"/>
              <a:t>»Java Bean Helper Strategy</a:t>
            </a:r>
          </a:p>
          <a:p>
            <a:r>
              <a:rPr lang="en-US" sz="1200" dirty="0" smtClean="0"/>
              <a:t>»Custom Tag Helper Strategy</a:t>
            </a:r>
          </a:p>
          <a:p>
            <a:r>
              <a:rPr lang="en-US" sz="1200" dirty="0" smtClean="0"/>
              <a:t>»Transformer Helper Strategy</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65</a:t>
            </a:fld>
            <a:endParaRPr lang="en-US"/>
          </a:p>
        </p:txBody>
      </p:sp>
    </p:spTree>
    <p:extLst>
      <p:ext uri="{BB962C8B-B14F-4D97-AF65-F5344CB8AC3E}">
        <p14:creationId xmlns:p14="http://schemas.microsoft.com/office/powerpoint/2010/main" val="296905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t>
            </a:r>
            <a:r>
              <a:rPr lang="en-US" b="1" dirty="0" smtClean="0"/>
              <a:t>about data</a:t>
            </a:r>
            <a:r>
              <a:rPr lang="en-US" b="1" baseline="0" dirty="0" smtClean="0"/>
              <a:t> source tag</a:t>
            </a:r>
          </a:p>
          <a:p>
            <a:r>
              <a:rPr lang="en-US" baseline="0" dirty="0" smtClean="0"/>
              <a:t>Which contains url and drivers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66</a:t>
            </a:fld>
            <a:endParaRPr lang="en-US"/>
          </a:p>
        </p:txBody>
      </p:sp>
    </p:spTree>
    <p:extLst>
      <p:ext uri="{BB962C8B-B14F-4D97-AF65-F5344CB8AC3E}">
        <p14:creationId xmlns:p14="http://schemas.microsoft.com/office/powerpoint/2010/main" val="795502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Client</a:t>
            </a:r>
          </a:p>
          <a:p>
            <a:r>
              <a:rPr lang="en-US" sz="1200" kern="1200" baseline="0" dirty="0" smtClean="0">
                <a:solidFill>
                  <a:schemeClr val="tx1"/>
                </a:solidFill>
                <a:latin typeface="+mn-lt"/>
                <a:ea typeface="+mn-ea"/>
                <a:cs typeface="+mn-cs"/>
              </a:rPr>
              <a:t>– Object requesting the generation of the view</a:t>
            </a:r>
          </a:p>
          <a:p>
            <a:r>
              <a:rPr lang="en-US" sz="1200" kern="1200" baseline="0" dirty="0" smtClean="0">
                <a:solidFill>
                  <a:schemeClr val="tx1"/>
                </a:solidFill>
                <a:latin typeface="+mn-lt"/>
                <a:ea typeface="+mn-ea"/>
                <a:cs typeface="+mn-cs"/>
              </a:rPr>
              <a:t>• Controller</a:t>
            </a:r>
          </a:p>
          <a:p>
            <a:r>
              <a:rPr lang="en-US" sz="1200" kern="1200" baseline="0" dirty="0" smtClean="0">
                <a:solidFill>
                  <a:schemeClr val="tx1"/>
                </a:solidFill>
                <a:latin typeface="+mn-lt"/>
                <a:ea typeface="+mn-ea"/>
                <a:cs typeface="+mn-cs"/>
              </a:rPr>
              <a:t>– Initial point of contact for handling a request</a:t>
            </a:r>
          </a:p>
          <a:p>
            <a:r>
              <a:rPr lang="en-US" sz="1200" kern="1200" baseline="0" dirty="0" smtClean="0">
                <a:solidFill>
                  <a:schemeClr val="tx1"/>
                </a:solidFill>
                <a:latin typeface="+mn-lt"/>
                <a:ea typeface="+mn-ea"/>
                <a:cs typeface="+mn-cs"/>
              </a:rPr>
              <a:t>• Dispatcher</a:t>
            </a:r>
          </a:p>
          <a:p>
            <a:r>
              <a:rPr lang="en-US" sz="1200" kern="1200" baseline="0" dirty="0" smtClean="0">
                <a:solidFill>
                  <a:schemeClr val="tx1"/>
                </a:solidFill>
                <a:latin typeface="+mn-lt"/>
                <a:ea typeface="+mn-ea"/>
                <a:cs typeface="+mn-cs"/>
              </a:rPr>
              <a:t>– Responsible for view management and navigation</a:t>
            </a:r>
          </a:p>
          <a:p>
            <a:r>
              <a:rPr lang="en-US" sz="1200" kern="1200" baseline="0" dirty="0" smtClean="0">
                <a:solidFill>
                  <a:schemeClr val="tx1"/>
                </a:solidFill>
                <a:latin typeface="+mn-lt"/>
                <a:ea typeface="+mn-ea"/>
                <a:cs typeface="+mn-cs"/>
              </a:rPr>
              <a:t>– Manages the choice of the next view to be presented to the user</a:t>
            </a:r>
          </a:p>
          <a:p>
            <a:r>
              <a:rPr lang="en-US" sz="1200" kern="1200" baseline="0" dirty="0" smtClean="0">
                <a:solidFill>
                  <a:schemeClr val="tx1"/>
                </a:solidFill>
                <a:latin typeface="+mn-lt"/>
                <a:ea typeface="+mn-ea"/>
                <a:cs typeface="+mn-cs"/>
              </a:rPr>
              <a:t>– Can be encapsulated within the controller</a:t>
            </a:r>
          </a:p>
          <a:p>
            <a:r>
              <a:rPr lang="en-US" sz="1200" kern="1200" baseline="0" dirty="0" smtClean="0">
                <a:solidFill>
                  <a:schemeClr val="tx1"/>
                </a:solidFill>
                <a:latin typeface="+mn-lt"/>
                <a:ea typeface="+mn-ea"/>
                <a:cs typeface="+mn-cs"/>
              </a:rPr>
              <a:t>• View</a:t>
            </a:r>
          </a:p>
          <a:p>
            <a:r>
              <a:rPr lang="en-US" sz="1200" kern="1200" baseline="0" dirty="0" smtClean="0">
                <a:solidFill>
                  <a:schemeClr val="tx1"/>
                </a:solidFill>
                <a:latin typeface="+mn-lt"/>
                <a:ea typeface="+mn-ea"/>
                <a:cs typeface="+mn-cs"/>
              </a:rPr>
              <a:t>– Represents and displays information to the client</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67</a:t>
            </a:fld>
            <a:endParaRPr lang="en-US"/>
          </a:p>
        </p:txBody>
      </p:sp>
    </p:spTree>
    <p:extLst>
      <p:ext uri="{BB962C8B-B14F-4D97-AF65-F5344CB8AC3E}">
        <p14:creationId xmlns:p14="http://schemas.microsoft.com/office/powerpoint/2010/main" val="3444615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69</a:t>
            </a:fld>
            <a:endParaRPr lang="en-US"/>
          </a:p>
        </p:txBody>
      </p:sp>
    </p:spTree>
    <p:extLst>
      <p:ext uri="{BB962C8B-B14F-4D97-AF65-F5344CB8AC3E}">
        <p14:creationId xmlns:p14="http://schemas.microsoft.com/office/powerpoint/2010/main" val="3122287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4</a:t>
            </a:fld>
            <a:endParaRPr lang="en-US"/>
          </a:p>
        </p:txBody>
      </p:sp>
    </p:spTree>
    <p:extLst>
      <p:ext uri="{BB962C8B-B14F-4D97-AF65-F5344CB8AC3E}">
        <p14:creationId xmlns:p14="http://schemas.microsoft.com/office/powerpoint/2010/main" val="1144401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Helper</a:t>
            </a:r>
          </a:p>
          <a:p>
            <a:r>
              <a:rPr lang="en-US" sz="1200" kern="1200" baseline="0" dirty="0" smtClean="0">
                <a:solidFill>
                  <a:schemeClr val="tx1"/>
                </a:solidFill>
                <a:latin typeface="+mn-lt"/>
                <a:ea typeface="+mn-ea"/>
                <a:cs typeface="+mn-cs"/>
              </a:rPr>
              <a:t>– Responsible for helping a view or controller complete its processing</a:t>
            </a:r>
          </a:p>
          <a:p>
            <a:r>
              <a:rPr lang="en-US" sz="1200" kern="1200" baseline="0" dirty="0" smtClean="0">
                <a:solidFill>
                  <a:schemeClr val="tx1"/>
                </a:solidFill>
                <a:latin typeface="+mn-lt"/>
                <a:ea typeface="+mn-ea"/>
                <a:cs typeface="+mn-cs"/>
              </a:rPr>
              <a:t>– Also responsible for gathering data required by the view and storing this intermediate model.</a:t>
            </a: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ValueBean</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Another name for the helper</a:t>
            </a:r>
          </a:p>
          <a:p>
            <a:r>
              <a:rPr lang="en-US" sz="1200" kern="1200" baseline="0" dirty="0" smtClean="0">
                <a:solidFill>
                  <a:schemeClr val="tx1"/>
                </a:solidFill>
                <a:latin typeface="+mn-lt"/>
                <a:ea typeface="+mn-ea"/>
                <a:cs typeface="+mn-cs"/>
              </a:rPr>
              <a:t>– Responsible for holding intermediate model state for use by a view</a:t>
            </a:r>
          </a:p>
          <a:p>
            <a:r>
              <a:rPr lang="en-US" sz="1200" kern="1200" baseline="0" dirty="0" smtClean="0">
                <a:solidFill>
                  <a:schemeClr val="tx1"/>
                </a:solidFill>
                <a:latin typeface="+mn-lt"/>
                <a:ea typeface="+mn-ea"/>
                <a:cs typeface="+mn-cs"/>
              </a:rPr>
              <a:t>• Business Service</a:t>
            </a:r>
          </a:p>
          <a:p>
            <a:r>
              <a:rPr lang="en-US" sz="1200" kern="1200" baseline="0" dirty="0" smtClean="0">
                <a:solidFill>
                  <a:schemeClr val="tx1"/>
                </a:solidFill>
                <a:latin typeface="+mn-lt"/>
                <a:ea typeface="+mn-ea"/>
                <a:cs typeface="+mn-cs"/>
              </a:rPr>
              <a:t>– Role that is fulfilled by the service the client is seeking to access.</a:t>
            </a:r>
          </a:p>
          <a:p>
            <a:r>
              <a:rPr lang="en-US" sz="1200" kern="1200" baseline="0" dirty="0" smtClean="0">
                <a:solidFill>
                  <a:schemeClr val="tx1"/>
                </a:solidFill>
                <a:latin typeface="+mn-lt"/>
                <a:ea typeface="+mn-ea"/>
                <a:cs typeface="+mn-cs"/>
              </a:rPr>
              <a:t>– Accessed via a business delegate</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71</a:t>
            </a:fld>
            <a:endParaRPr lang="en-US"/>
          </a:p>
        </p:txBody>
      </p:sp>
    </p:spTree>
    <p:extLst>
      <p:ext uri="{BB962C8B-B14F-4D97-AF65-F5344CB8AC3E}">
        <p14:creationId xmlns:p14="http://schemas.microsoft.com/office/powerpoint/2010/main" val="4158785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t>Context: </a:t>
            </a:r>
            <a:r>
              <a:rPr lang="en-US" sz="1800" dirty="0" smtClean="0"/>
              <a:t>The presentation-tier request handling mechanism receives many different requests, which must be modified, audited, or uncompressed before being further processed.</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t>Problem: </a:t>
            </a:r>
            <a:r>
              <a:rPr lang="en-US" sz="1800" dirty="0" smtClean="0"/>
              <a:t>Pre-processing and post-processing of a client Web request and response are required to be done. When a request enters a Web application, it often must pass several entrance tests prior to the main processing stage for that various components are added. The key to solving this problem is creating mechanism for adding and removing processing components, in which each component completes a specific action.</a:t>
            </a:r>
            <a:endParaRPr lang="en-US" sz="1800" dirty="0" smtClean="0">
              <a:latin typeface="Verdana" pitchFamily="34" charset="0"/>
            </a:endParaRPr>
          </a:p>
          <a:p>
            <a:endParaRPr lang="en-US" dirty="0" smtClean="0"/>
          </a:p>
          <a:p>
            <a:r>
              <a:rPr lang="en-US" dirty="0" smtClean="0"/>
              <a:t>------------------</a:t>
            </a:r>
          </a:p>
          <a:p>
            <a:pPr lvl="1" algn="just"/>
            <a:r>
              <a:rPr lang="en-US" b="1" u="sng" dirty="0" smtClean="0"/>
              <a:t>Forces: </a:t>
            </a:r>
          </a:p>
          <a:p>
            <a:pPr lvl="1" algn="just"/>
            <a:endParaRPr lang="en-US" b="1" u="sng" dirty="0" smtClean="0"/>
          </a:p>
          <a:p>
            <a:pPr lvl="1" algn="just"/>
            <a:r>
              <a:rPr lang="en-US" sz="1800" dirty="0" smtClean="0"/>
              <a:t>Processing such as checking the data-encoding scheme or logging information about each request, completes per request. Services should be easy to add or remove unobtrusively without affecting existing components, so that they can be used in a variety of combinations, such as:</a:t>
            </a:r>
          </a:p>
          <a:p>
            <a:pPr lvl="1" algn="just"/>
            <a:endParaRPr lang="en-US" sz="1800" dirty="0" smtClean="0"/>
          </a:p>
          <a:p>
            <a:pPr lvl="1" algn="just"/>
            <a:r>
              <a:rPr lang="en-US" sz="1800" dirty="0" smtClean="0"/>
              <a:t>•Logging and authentication</a:t>
            </a:r>
          </a:p>
          <a:p>
            <a:pPr lvl="1" algn="just"/>
            <a:r>
              <a:rPr lang="en-US" sz="1800" dirty="0" smtClean="0"/>
              <a:t>•Debugging and transformation of output for a specific client</a:t>
            </a:r>
          </a:p>
          <a:p>
            <a:pPr lvl="1" algn="just"/>
            <a:r>
              <a:rPr lang="en-US" sz="1800" dirty="0" smtClean="0"/>
              <a:t>•Uncompressing and converting encoding scheme of input</a:t>
            </a:r>
          </a:p>
          <a:p>
            <a:pPr algn="just"/>
            <a:endParaRPr lang="en-US" sz="1800" dirty="0" smtClean="0"/>
          </a:p>
          <a:p>
            <a:pPr algn="just"/>
            <a:endParaRPr lang="en-US" sz="1800" dirty="0" smtClean="0"/>
          </a:p>
          <a:p>
            <a:pPr lvl="1" algn="just"/>
            <a:r>
              <a:rPr lang="en-US" b="1" u="sng" dirty="0" smtClean="0"/>
              <a:t>Solution:</a:t>
            </a:r>
          </a:p>
          <a:p>
            <a:pPr lvl="1" algn="just"/>
            <a:endParaRPr lang="en-US" b="1" u="sng" dirty="0" smtClean="0"/>
          </a:p>
          <a:p>
            <a:pPr lvl="1" algn="just"/>
            <a:r>
              <a:rPr lang="en-US" sz="1800" dirty="0" smtClean="0"/>
              <a:t>These problems are solved by processing with a variety of common services, such as security, logging, debugging, and so forth. These filters are components that are independent of the main application code and they may be added or removed declaratively.</a:t>
            </a:r>
            <a:endParaRPr lang="en-US" sz="1800" dirty="0" smtClean="0">
              <a:latin typeface="Verdana" pitchFamily="34" charset="0"/>
            </a:endParaRPr>
          </a:p>
          <a:p>
            <a:r>
              <a:rPr lang="en-US" dirty="0" smtClean="0"/>
              <a:t>------------------------------------</a:t>
            </a:r>
          </a:p>
          <a:p>
            <a:endParaRPr lang="en-US" dirty="0" smtClean="0"/>
          </a:p>
          <a:p>
            <a:r>
              <a:rPr lang="en-US" sz="1200" dirty="0" smtClean="0"/>
              <a:t>Implementation Strategies:</a:t>
            </a:r>
          </a:p>
          <a:p>
            <a:r>
              <a:rPr lang="en-US" sz="1200" dirty="0" smtClean="0"/>
              <a:t>»Custom Filter Strategy</a:t>
            </a:r>
          </a:p>
          <a:p>
            <a:r>
              <a:rPr lang="en-US" sz="1200" dirty="0" smtClean="0"/>
              <a:t>»Standard Filter Strategy</a:t>
            </a:r>
          </a:p>
          <a:p>
            <a:r>
              <a:rPr lang="en-US" sz="1200" dirty="0" smtClean="0"/>
              <a:t>»Base Filter Strategy</a:t>
            </a:r>
          </a:p>
          <a:p>
            <a:r>
              <a:rPr lang="en-US" sz="1200" dirty="0" smtClean="0"/>
              <a:t>»Template Filter Strategy</a:t>
            </a:r>
          </a:p>
          <a:p>
            <a:r>
              <a:rPr lang="en-US" sz="1200" dirty="0" smtClean="0"/>
              <a:t>-----------------------------------------</a:t>
            </a:r>
          </a:p>
          <a:p>
            <a:endParaRPr lang="en-US" sz="1200" dirty="0" smtClean="0"/>
          </a:p>
          <a:p>
            <a:r>
              <a:rPr lang="en-US" sz="1200" b="1" dirty="0" smtClean="0"/>
              <a:t>Standard Filter Strategy: </a:t>
            </a:r>
          </a:p>
          <a:p>
            <a:endParaRPr lang="en-US" sz="1200" b="1" dirty="0" smtClean="0"/>
          </a:p>
          <a:p>
            <a:r>
              <a:rPr lang="en-US" sz="1200" dirty="0" smtClean="0"/>
              <a:t>This is commonly used implementation strategy. Filters are controlled declaratively using a </a:t>
            </a:r>
            <a:r>
              <a:rPr lang="en-US" sz="1200" dirty="0" smtClean="0">
                <a:solidFill>
                  <a:schemeClr val="hlink"/>
                </a:solidFill>
              </a:rPr>
              <a:t>deployment descriptor</a:t>
            </a:r>
            <a:r>
              <a:rPr lang="en-US" sz="1200" dirty="0" smtClean="0"/>
              <a:t> includes a standard mechanism for building filter chains and unobtrusively adding and removing filters from those chains. Filters are built around interfaces, and added or removed in a declarative manner by modifying the deployment descriptor for a Web application.</a:t>
            </a:r>
          </a:p>
          <a:p>
            <a:r>
              <a:rPr lang="en-US" sz="1200" dirty="0" smtClean="0"/>
              <a:t>-----------------------------------------------</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73</a:t>
            </a:fld>
            <a:endParaRPr lang="en-US"/>
          </a:p>
        </p:txBody>
      </p:sp>
    </p:spTree>
    <p:extLst>
      <p:ext uri="{BB962C8B-B14F-4D97-AF65-F5344CB8AC3E}">
        <p14:creationId xmlns:p14="http://schemas.microsoft.com/office/powerpoint/2010/main" val="10749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about gmail</a:t>
            </a:r>
          </a:p>
          <a:p>
            <a:r>
              <a:rPr lang="en-US" dirty="0" smtClean="0"/>
              <a:t>Which</a:t>
            </a:r>
            <a:r>
              <a:rPr lang="en-US" baseline="0" dirty="0" smtClean="0"/>
              <a:t> reject when we try to upload any exe file. </a:t>
            </a:r>
          </a:p>
          <a:p>
            <a:r>
              <a:rPr lang="en-US" baseline="0" dirty="0" smtClean="0"/>
              <a:t>So, it is coded at inceterper level...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74</a:t>
            </a:fld>
            <a:endParaRPr lang="en-US"/>
          </a:p>
        </p:txBody>
      </p:sp>
    </p:spTree>
    <p:extLst>
      <p:ext uri="{BB962C8B-B14F-4D97-AF65-F5344CB8AC3E}">
        <p14:creationId xmlns:p14="http://schemas.microsoft.com/office/powerpoint/2010/main" val="3989752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CMSI 688 Object Technologies</a:t>
            </a:r>
          </a:p>
        </p:txBody>
      </p:sp>
      <p:sp>
        <p:nvSpPr>
          <p:cNvPr id="5" name="Rectangle 3"/>
          <p:cNvSpPr>
            <a:spLocks noGrp="1" noChangeArrowheads="1"/>
          </p:cNvSpPr>
          <p:nvPr>
            <p:ph type="dt" idx="1"/>
          </p:nvPr>
        </p:nvSpPr>
        <p:spPr>
          <a:ln/>
        </p:spPr>
        <p:txBody>
          <a:bodyPr/>
          <a:lstStyle/>
          <a:p>
            <a:r>
              <a:rPr lang="en-US"/>
              <a:t>12/11/02</a:t>
            </a:r>
          </a:p>
        </p:txBody>
      </p:sp>
      <p:sp>
        <p:nvSpPr>
          <p:cNvPr id="6" name="Rectangle 6"/>
          <p:cNvSpPr>
            <a:spLocks noGrp="1" noChangeArrowheads="1"/>
          </p:cNvSpPr>
          <p:nvPr>
            <p:ph type="ftr" sz="quarter" idx="4"/>
          </p:nvPr>
        </p:nvSpPr>
        <p:spPr>
          <a:ln/>
        </p:spPr>
        <p:txBody>
          <a:bodyPr/>
          <a:lstStyle/>
          <a:p>
            <a:r>
              <a:rPr lang="en-US"/>
              <a:t>Ward, Craig E.</a:t>
            </a:r>
          </a:p>
        </p:txBody>
      </p:sp>
      <p:sp>
        <p:nvSpPr>
          <p:cNvPr id="7" name="Rectangle 7"/>
          <p:cNvSpPr>
            <a:spLocks noGrp="1" noChangeArrowheads="1"/>
          </p:cNvSpPr>
          <p:nvPr>
            <p:ph type="sldNum" sz="quarter" idx="5"/>
          </p:nvPr>
        </p:nvSpPr>
        <p:spPr>
          <a:ln/>
        </p:spPr>
        <p:txBody>
          <a:bodyPr/>
          <a:lstStyle/>
          <a:p>
            <a:fld id="{30CC0892-03DC-4CDF-97A0-CB676605314D}" type="slidenum">
              <a:rPr lang="en-US"/>
              <a:pPr/>
              <a:t>76</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p:txBody>
          <a:bodyPr/>
          <a:lstStyle/>
          <a:p>
            <a:r>
              <a:rPr lang="en-US" dirty="0"/>
              <a:t>Any use that you can think of…</a:t>
            </a:r>
          </a:p>
        </p:txBody>
      </p:sp>
    </p:spTree>
    <p:extLst>
      <p:ext uri="{BB962C8B-B14F-4D97-AF65-F5344CB8AC3E}">
        <p14:creationId xmlns:p14="http://schemas.microsoft.com/office/powerpoint/2010/main" val="390387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CMSI 688 Object Technologies</a:t>
            </a:r>
          </a:p>
        </p:txBody>
      </p:sp>
      <p:sp>
        <p:nvSpPr>
          <p:cNvPr id="5" name="Rectangle 3"/>
          <p:cNvSpPr>
            <a:spLocks noGrp="1" noChangeArrowheads="1"/>
          </p:cNvSpPr>
          <p:nvPr>
            <p:ph type="dt" idx="1"/>
          </p:nvPr>
        </p:nvSpPr>
        <p:spPr>
          <a:ln/>
        </p:spPr>
        <p:txBody>
          <a:bodyPr/>
          <a:lstStyle/>
          <a:p>
            <a:r>
              <a:rPr lang="en-US"/>
              <a:t>12/11/02</a:t>
            </a:r>
          </a:p>
        </p:txBody>
      </p:sp>
      <p:sp>
        <p:nvSpPr>
          <p:cNvPr id="6" name="Rectangle 6"/>
          <p:cNvSpPr>
            <a:spLocks noGrp="1" noChangeArrowheads="1"/>
          </p:cNvSpPr>
          <p:nvPr>
            <p:ph type="ftr" sz="quarter" idx="4"/>
          </p:nvPr>
        </p:nvSpPr>
        <p:spPr>
          <a:ln/>
        </p:spPr>
        <p:txBody>
          <a:bodyPr/>
          <a:lstStyle/>
          <a:p>
            <a:r>
              <a:rPr lang="en-US"/>
              <a:t>Ward, Craig E.</a:t>
            </a:r>
          </a:p>
        </p:txBody>
      </p:sp>
      <p:sp>
        <p:nvSpPr>
          <p:cNvPr id="7" name="Rectangle 7"/>
          <p:cNvSpPr>
            <a:spLocks noGrp="1" noChangeArrowheads="1"/>
          </p:cNvSpPr>
          <p:nvPr>
            <p:ph type="sldNum" sz="quarter" idx="5"/>
          </p:nvPr>
        </p:nvSpPr>
        <p:spPr>
          <a:ln/>
        </p:spPr>
        <p:txBody>
          <a:bodyPr/>
          <a:lstStyle/>
          <a:p>
            <a:fld id="{461F13F4-B668-421E-A64F-07B84024BA18}" type="slidenum">
              <a:rPr lang="en-US"/>
              <a:pPr/>
              <a:t>77</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r>
              <a:rPr lang="en-US" dirty="0"/>
              <a:t>These are the three methods of the interface. The doFilter() method must call chain.doFilter() to pass the request along to the next filter or to end the process. If it doesn’t, it must setup the response.</a:t>
            </a:r>
          </a:p>
        </p:txBody>
      </p:sp>
    </p:spTree>
    <p:extLst>
      <p:ext uri="{BB962C8B-B14F-4D97-AF65-F5344CB8AC3E}">
        <p14:creationId xmlns:p14="http://schemas.microsoft.com/office/powerpoint/2010/main" val="1617358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CMSI 688 Object Technologies</a:t>
            </a:r>
          </a:p>
        </p:txBody>
      </p:sp>
      <p:sp>
        <p:nvSpPr>
          <p:cNvPr id="5" name="Rectangle 3"/>
          <p:cNvSpPr>
            <a:spLocks noGrp="1" noChangeArrowheads="1"/>
          </p:cNvSpPr>
          <p:nvPr>
            <p:ph type="dt" idx="1"/>
          </p:nvPr>
        </p:nvSpPr>
        <p:spPr>
          <a:ln/>
        </p:spPr>
        <p:txBody>
          <a:bodyPr/>
          <a:lstStyle/>
          <a:p>
            <a:r>
              <a:rPr lang="en-US"/>
              <a:t>12/11/02</a:t>
            </a:r>
          </a:p>
        </p:txBody>
      </p:sp>
      <p:sp>
        <p:nvSpPr>
          <p:cNvPr id="6" name="Rectangle 6"/>
          <p:cNvSpPr>
            <a:spLocks noGrp="1" noChangeArrowheads="1"/>
          </p:cNvSpPr>
          <p:nvPr>
            <p:ph type="ftr" sz="quarter" idx="4"/>
          </p:nvPr>
        </p:nvSpPr>
        <p:spPr>
          <a:ln/>
        </p:spPr>
        <p:txBody>
          <a:bodyPr/>
          <a:lstStyle/>
          <a:p>
            <a:r>
              <a:rPr lang="en-US"/>
              <a:t>Ward, Craig E.</a:t>
            </a:r>
          </a:p>
        </p:txBody>
      </p:sp>
      <p:sp>
        <p:nvSpPr>
          <p:cNvPr id="7" name="Rectangle 7"/>
          <p:cNvSpPr>
            <a:spLocks noGrp="1" noChangeArrowheads="1"/>
          </p:cNvSpPr>
          <p:nvPr>
            <p:ph type="sldNum" sz="quarter" idx="5"/>
          </p:nvPr>
        </p:nvSpPr>
        <p:spPr>
          <a:ln/>
        </p:spPr>
        <p:txBody>
          <a:bodyPr/>
          <a:lstStyle/>
          <a:p>
            <a:fld id="{1D99E146-63F3-48FE-AFD7-E75AB32A79E7}" type="slidenum">
              <a:rPr lang="en-US"/>
              <a:pPr/>
              <a:t>78</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r>
              <a:rPr lang="en-US" dirty="0"/>
              <a:t>This is the required call for filters that are ready for the next filter in the chain to be invoked.</a:t>
            </a:r>
          </a:p>
        </p:txBody>
      </p:sp>
    </p:spTree>
    <p:extLst>
      <p:ext uri="{BB962C8B-B14F-4D97-AF65-F5344CB8AC3E}">
        <p14:creationId xmlns:p14="http://schemas.microsoft.com/office/powerpoint/2010/main" val="4085234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CMSI 688 Object Technologies</a:t>
            </a:r>
          </a:p>
        </p:txBody>
      </p:sp>
      <p:sp>
        <p:nvSpPr>
          <p:cNvPr id="5" name="Rectangle 3"/>
          <p:cNvSpPr>
            <a:spLocks noGrp="1" noChangeArrowheads="1"/>
          </p:cNvSpPr>
          <p:nvPr>
            <p:ph type="dt" idx="1"/>
          </p:nvPr>
        </p:nvSpPr>
        <p:spPr>
          <a:ln/>
        </p:spPr>
        <p:txBody>
          <a:bodyPr/>
          <a:lstStyle/>
          <a:p>
            <a:r>
              <a:rPr lang="en-US"/>
              <a:t>12/11/02</a:t>
            </a:r>
          </a:p>
        </p:txBody>
      </p:sp>
      <p:sp>
        <p:nvSpPr>
          <p:cNvPr id="6" name="Rectangle 6"/>
          <p:cNvSpPr>
            <a:spLocks noGrp="1" noChangeArrowheads="1"/>
          </p:cNvSpPr>
          <p:nvPr>
            <p:ph type="ftr" sz="quarter" idx="4"/>
          </p:nvPr>
        </p:nvSpPr>
        <p:spPr>
          <a:ln/>
        </p:spPr>
        <p:txBody>
          <a:bodyPr/>
          <a:lstStyle/>
          <a:p>
            <a:r>
              <a:rPr lang="en-US"/>
              <a:t>Ward, Craig E.</a:t>
            </a:r>
          </a:p>
        </p:txBody>
      </p:sp>
      <p:sp>
        <p:nvSpPr>
          <p:cNvPr id="7" name="Rectangle 7"/>
          <p:cNvSpPr>
            <a:spLocks noGrp="1" noChangeArrowheads="1"/>
          </p:cNvSpPr>
          <p:nvPr>
            <p:ph type="sldNum" sz="quarter" idx="5"/>
          </p:nvPr>
        </p:nvSpPr>
        <p:spPr>
          <a:ln/>
        </p:spPr>
        <p:txBody>
          <a:bodyPr/>
          <a:lstStyle/>
          <a:p>
            <a:fld id="{0007075F-5517-4743-83E2-55555ED92D77}" type="slidenum">
              <a:rPr lang="en-US"/>
              <a:pPr/>
              <a:t>79</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r>
              <a:rPr lang="en-US"/>
              <a:t>These provide default implementations of the request and response methods, delegating to the originals by default. These allow filters to change the way the requests and responses will be handled.</a:t>
            </a:r>
          </a:p>
        </p:txBody>
      </p:sp>
    </p:spTree>
    <p:extLst>
      <p:ext uri="{BB962C8B-B14F-4D97-AF65-F5344CB8AC3E}">
        <p14:creationId xmlns:p14="http://schemas.microsoft.com/office/powerpoint/2010/main" val="2915625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CMSI 688 Object Technologies</a:t>
            </a:r>
          </a:p>
        </p:txBody>
      </p:sp>
      <p:sp>
        <p:nvSpPr>
          <p:cNvPr id="5" name="Rectangle 3"/>
          <p:cNvSpPr>
            <a:spLocks noGrp="1" noChangeArrowheads="1"/>
          </p:cNvSpPr>
          <p:nvPr>
            <p:ph type="dt" idx="1"/>
          </p:nvPr>
        </p:nvSpPr>
        <p:spPr>
          <a:ln/>
        </p:spPr>
        <p:txBody>
          <a:bodyPr/>
          <a:lstStyle/>
          <a:p>
            <a:r>
              <a:rPr lang="en-US"/>
              <a:t>12/11/02</a:t>
            </a:r>
          </a:p>
        </p:txBody>
      </p:sp>
      <p:sp>
        <p:nvSpPr>
          <p:cNvPr id="6" name="Rectangle 6"/>
          <p:cNvSpPr>
            <a:spLocks noGrp="1" noChangeArrowheads="1"/>
          </p:cNvSpPr>
          <p:nvPr>
            <p:ph type="ftr" sz="quarter" idx="4"/>
          </p:nvPr>
        </p:nvSpPr>
        <p:spPr>
          <a:ln/>
        </p:spPr>
        <p:txBody>
          <a:bodyPr/>
          <a:lstStyle/>
          <a:p>
            <a:r>
              <a:rPr lang="en-US"/>
              <a:t>Ward, Craig E.</a:t>
            </a:r>
          </a:p>
        </p:txBody>
      </p:sp>
      <p:sp>
        <p:nvSpPr>
          <p:cNvPr id="7" name="Rectangle 7"/>
          <p:cNvSpPr>
            <a:spLocks noGrp="1" noChangeArrowheads="1"/>
          </p:cNvSpPr>
          <p:nvPr>
            <p:ph type="sldNum" sz="quarter" idx="5"/>
          </p:nvPr>
        </p:nvSpPr>
        <p:spPr>
          <a:ln/>
        </p:spPr>
        <p:txBody>
          <a:bodyPr/>
          <a:lstStyle/>
          <a:p>
            <a:fld id="{62D44AA7-57A6-4AA5-8515-7C5125B72AC3}" type="slidenum">
              <a:rPr lang="en-US"/>
              <a:pPr/>
              <a:t>81</a:t>
            </a:fld>
            <a:endParaRPr lang="en-US"/>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r>
              <a:rPr lang="en-US"/>
              <a:t>These follow the same pattern as servlet and servlet-mapping. The filter must be named and then mapped to a URL pattern. The pattern here matches all requests under the context root.</a:t>
            </a:r>
          </a:p>
        </p:txBody>
      </p:sp>
    </p:spTree>
    <p:extLst>
      <p:ext uri="{BB962C8B-B14F-4D97-AF65-F5344CB8AC3E}">
        <p14:creationId xmlns:p14="http://schemas.microsoft.com/office/powerpoint/2010/main" val="2021275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err="1" smtClean="0">
                <a:solidFill>
                  <a:schemeClr val="hlink"/>
                </a:solidFill>
              </a:rPr>
              <a:t>Eg</a:t>
            </a:r>
            <a:r>
              <a:rPr lang="en-US" sz="1800" b="1" dirty="0" smtClean="0">
                <a:solidFill>
                  <a:schemeClr val="hlink"/>
                </a:solidFill>
              </a:rPr>
              <a:t>. </a:t>
            </a:r>
            <a:r>
              <a:rPr lang="en-US" sz="1800" b="1" baseline="0" dirty="0" smtClean="0">
                <a:solidFill>
                  <a:schemeClr val="hlink"/>
                </a:solidFill>
              </a:rPr>
              <a:t> &lt;</a:t>
            </a:r>
            <a:r>
              <a:rPr lang="en-US" sz="1800" b="1" baseline="0" dirty="0" err="1" smtClean="0">
                <a:solidFill>
                  <a:schemeClr val="hlink"/>
                </a:solidFill>
              </a:rPr>
              <a:t>jsp:include</a:t>
            </a:r>
            <a:r>
              <a:rPr lang="en-US" sz="1800" b="1" baseline="0" dirty="0" smtClean="0">
                <a:solidFill>
                  <a:schemeClr val="hlink"/>
                </a:solidFill>
              </a:rPr>
              <a:t>&gt;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b="1" dirty="0" smtClean="0">
              <a:solidFill>
                <a:schemeClr val="hlink"/>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Context:</a:t>
            </a:r>
            <a:r>
              <a:rPr lang="en-US" sz="1800" b="1" dirty="0" smtClean="0"/>
              <a:t> </a:t>
            </a:r>
            <a:r>
              <a:rPr lang="en-US" sz="1800" dirty="0" smtClean="0"/>
              <a:t>Sophisticated Web pages present content from numerous data sources, using multiple subviews that comprise a single display page.</a:t>
            </a:r>
            <a:endParaRPr lang="en-US" sz="1800" dirty="0" smtClean="0">
              <a:latin typeface="Verdana" pitchFamily="34" charset="0"/>
            </a:endParaRPr>
          </a:p>
          <a:p>
            <a:r>
              <a:rPr lang="en-US"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Problem:</a:t>
            </a:r>
            <a:r>
              <a:rPr lang="en-US" sz="1800" b="1" dirty="0" smtClean="0"/>
              <a:t> </a:t>
            </a:r>
            <a:r>
              <a:rPr lang="en-US" sz="1800" dirty="0" smtClean="0"/>
              <a:t>Instead of providing a mechanism to combine modular, atomic portions of a view into a composite whole, pages are built by embedding formatting code directly within each view.</a:t>
            </a:r>
          </a:p>
          <a:p>
            <a:r>
              <a:rPr lang="en-US" dirty="0" smtClean="0"/>
              <a:t>------------------------------</a:t>
            </a:r>
          </a:p>
          <a:p>
            <a:pPr lvl="1"/>
            <a:r>
              <a:rPr lang="en-US" sz="1800" b="1" dirty="0" smtClean="0">
                <a:solidFill>
                  <a:schemeClr val="hlink"/>
                </a:solidFill>
              </a:rPr>
              <a:t>Forces:</a:t>
            </a:r>
          </a:p>
          <a:p>
            <a:pPr lvl="1"/>
            <a:endParaRPr lang="en-US" sz="1800" dirty="0" smtClean="0">
              <a:solidFill>
                <a:schemeClr val="hlink"/>
              </a:solidFill>
            </a:endParaRPr>
          </a:p>
          <a:p>
            <a:pPr lvl="1"/>
            <a:r>
              <a:rPr lang="en-US" sz="1800" dirty="0" smtClean="0"/>
              <a:t>•Atomic portions of view content change frequently.</a:t>
            </a:r>
          </a:p>
          <a:p>
            <a:pPr lvl="1"/>
            <a:r>
              <a:rPr lang="en-US" sz="1800" dirty="0" smtClean="0"/>
              <a:t>•Multiple composite views use similar sub views, such as a customer inventory table. These atomic portions are decorated with different surrounding template text, or they appear in a different location within the page.</a:t>
            </a:r>
          </a:p>
          <a:p>
            <a:pPr lvl="1"/>
            <a:r>
              <a:rPr lang="en-US" sz="1800" dirty="0" smtClean="0"/>
              <a:t>•Layout changes are more difficult to manage and code harder to maintain when subviews are directly embedded and duplicated in multiple views.</a:t>
            </a:r>
          </a:p>
          <a:p>
            <a:endParaRPr lang="en-US" sz="1800" dirty="0" smtClean="0"/>
          </a:p>
          <a:p>
            <a:pPr lvl="1"/>
            <a:r>
              <a:rPr lang="en-US" sz="1800" b="1" dirty="0" smtClean="0">
                <a:solidFill>
                  <a:schemeClr val="hlink"/>
                </a:solidFill>
              </a:rPr>
              <a:t>Solution: </a:t>
            </a:r>
          </a:p>
          <a:p>
            <a:pPr lvl="1"/>
            <a:endParaRPr lang="en-US" sz="1800" b="1" dirty="0" smtClean="0">
              <a:solidFill>
                <a:schemeClr val="hlink"/>
              </a:solidFill>
            </a:endParaRPr>
          </a:p>
          <a:p>
            <a:pPr lvl="1"/>
            <a:r>
              <a:rPr lang="en-US" sz="1800" dirty="0" smtClean="0"/>
              <a:t>Using composite views that are composed of multiple atomic subviews. Each component of the template may be included dynamically into the whole and the layout of the page may be managed independently of the content. </a:t>
            </a:r>
          </a:p>
          <a:p>
            <a:pPr lvl="1"/>
            <a:endParaRPr lang="en-US" sz="1800" dirty="0" smtClean="0"/>
          </a:p>
          <a:p>
            <a:pPr lvl="1"/>
            <a:r>
              <a:rPr lang="en-US" sz="1800" dirty="0" smtClean="0"/>
              <a:t>It promotes the reuse of atomic portions of the view by encouraging modular design. </a:t>
            </a:r>
            <a:endParaRPr lang="en-US" sz="1800" dirty="0" smtClean="0">
              <a:latin typeface="Verdana" pitchFamily="34" charset="0"/>
            </a:endParaRPr>
          </a:p>
          <a:p>
            <a:endParaRPr lang="en-US" dirty="0" smtClean="0"/>
          </a:p>
          <a:p>
            <a:r>
              <a:rPr lang="en-US" dirty="0" smtClean="0"/>
              <a:t>---------------------------</a:t>
            </a:r>
          </a:p>
          <a:p>
            <a:endParaRPr lang="en-US" dirty="0" smtClean="0"/>
          </a:p>
          <a:p>
            <a:r>
              <a:rPr lang="en-US" sz="1200" b="1" dirty="0" smtClean="0"/>
              <a:t>Implementation Strategies:</a:t>
            </a:r>
          </a:p>
          <a:p>
            <a:endParaRPr lang="en-US" sz="1200" dirty="0" smtClean="0"/>
          </a:p>
          <a:p>
            <a:r>
              <a:rPr lang="en-US" sz="1200" dirty="0" smtClean="0"/>
              <a:t>»JSP View Strategy</a:t>
            </a:r>
          </a:p>
          <a:p>
            <a:r>
              <a:rPr lang="en-US" sz="1200" dirty="0" smtClean="0"/>
              <a:t>»Servlet View Strategy</a:t>
            </a:r>
          </a:p>
          <a:p>
            <a:r>
              <a:rPr lang="en-US" sz="1200" dirty="0" smtClean="0"/>
              <a:t>»Java Bean View Management Strategy</a:t>
            </a:r>
          </a:p>
          <a:p>
            <a:r>
              <a:rPr lang="en-US" sz="1200" dirty="0" smtClean="0"/>
              <a:t>»Standard Tag View Management Strategy</a:t>
            </a:r>
          </a:p>
          <a:p>
            <a:r>
              <a:rPr lang="en-US" sz="1200" dirty="0" smtClean="0"/>
              <a:t>»Custom Tag View Management Strategy</a:t>
            </a:r>
          </a:p>
          <a:p>
            <a:r>
              <a:rPr lang="en-US" sz="1200" dirty="0" smtClean="0"/>
              <a:t>»Transformer View Management Strategy</a:t>
            </a:r>
          </a:p>
          <a:p>
            <a:r>
              <a:rPr lang="en-US" sz="1200" dirty="0" smtClean="0"/>
              <a:t>»Early Binding Resource Strategy</a:t>
            </a:r>
          </a:p>
          <a:p>
            <a:r>
              <a:rPr lang="en-US" sz="1200" dirty="0" smtClean="0"/>
              <a:t>»Late Binding Resource Strategy</a:t>
            </a:r>
          </a:p>
          <a:p>
            <a:endParaRPr lang="en-US" dirty="0" smtClean="0"/>
          </a:p>
          <a:p>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82</a:t>
            </a:fld>
            <a:endParaRPr lang="en-US"/>
          </a:p>
        </p:txBody>
      </p:sp>
    </p:spTree>
    <p:extLst>
      <p:ext uri="{BB962C8B-B14F-4D97-AF65-F5344CB8AC3E}">
        <p14:creationId xmlns:p14="http://schemas.microsoft.com/office/powerpoint/2010/main" val="230563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 about view which</a:t>
            </a:r>
            <a:r>
              <a:rPr lang="en-US" baseline="0" dirty="0" smtClean="0"/>
              <a:t> contain multiple pages.....</a:t>
            </a:r>
            <a:br>
              <a:rPr lang="en-US" baseline="0" dirty="0" smtClean="0"/>
            </a:br>
            <a:r>
              <a:rPr lang="en-US" baseline="0" dirty="0" smtClean="0"/>
              <a:t> And form a single page by using several jsp pages</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83</a:t>
            </a:fld>
            <a:endParaRPr lang="en-US"/>
          </a:p>
        </p:txBody>
      </p:sp>
    </p:spTree>
    <p:extLst>
      <p:ext uri="{BB962C8B-B14F-4D97-AF65-F5344CB8AC3E}">
        <p14:creationId xmlns:p14="http://schemas.microsoft.com/office/powerpoint/2010/main" val="81411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Decoupled- to cause to become separated, disconnected, or divergent; uncouple.</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5</a:t>
            </a:fld>
            <a:endParaRPr lang="en-US"/>
          </a:p>
        </p:txBody>
      </p:sp>
    </p:spTree>
    <p:extLst>
      <p:ext uri="{BB962C8B-B14F-4D97-AF65-F5344CB8AC3E}">
        <p14:creationId xmlns:p14="http://schemas.microsoft.com/office/powerpoint/2010/main" val="1398357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Vulnerable- open to assault; difficult to defend: </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87</a:t>
            </a:fld>
            <a:endParaRPr lang="en-US"/>
          </a:p>
        </p:txBody>
      </p:sp>
    </p:spTree>
    <p:extLst>
      <p:ext uri="{BB962C8B-B14F-4D97-AF65-F5344CB8AC3E}">
        <p14:creationId xmlns:p14="http://schemas.microsoft.com/office/powerpoint/2010/main" val="712838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hlink"/>
                </a:solidFill>
              </a:rPr>
              <a:t>Context:</a:t>
            </a:r>
            <a:r>
              <a:rPr lang="en-US" sz="1200" b="1" dirty="0" smtClean="0"/>
              <a:t> </a:t>
            </a:r>
            <a:r>
              <a:rPr lang="en-US" sz="1200" dirty="0" smtClean="0"/>
              <a:t>An application typically uses system information, such as request, configuration, and security data, throughout the lifecycle of a request and response. Aspects of this system information are accessed based on their relevance to a certain processing context.</a:t>
            </a:r>
          </a:p>
          <a:p>
            <a:r>
              <a:rPr lang="en-US" dirty="0" smtClean="0"/>
              <a:t>-------------- </a:t>
            </a:r>
          </a:p>
          <a:p>
            <a:pPr marL="0" marR="0" lvl="3"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Problem:</a:t>
            </a:r>
            <a:r>
              <a:rPr lang="en-US" sz="1800" b="1" dirty="0" smtClean="0"/>
              <a:t> </a:t>
            </a:r>
            <a:r>
              <a:rPr lang="en-US" sz="1800" dirty="0" smtClean="0"/>
              <a:t>When application-specific components and services are exposed to system information that is outside their context, flexibility and reusability of these components are reduced. </a:t>
            </a:r>
          </a:p>
          <a:p>
            <a:r>
              <a:rPr lang="en-US" sz="1200" dirty="0" smtClean="0"/>
              <a:t>Each client component is then tightly coupled with that specific protocol.</a:t>
            </a:r>
            <a:endParaRPr lang="en-US" dirty="0" smtClean="0"/>
          </a:p>
          <a:p>
            <a:r>
              <a:rPr lang="en-US" dirty="0" smtClean="0"/>
              <a:t>-------------------</a:t>
            </a:r>
          </a:p>
          <a:p>
            <a:r>
              <a:rPr lang="en-US" sz="1200" b="1" u="sng" dirty="0" smtClean="0"/>
              <a:t>Participants and Responsibilities </a:t>
            </a:r>
            <a:endParaRPr lang="en-US" sz="1200" u="sng" dirty="0" smtClean="0"/>
          </a:p>
          <a:p>
            <a:r>
              <a:rPr lang="en-US" sz="1200" b="1" dirty="0" smtClean="0">
                <a:solidFill>
                  <a:schemeClr val="hlink"/>
                </a:solidFill>
              </a:rPr>
              <a:t>Client </a:t>
            </a:r>
            <a:endParaRPr lang="en-US" sz="1200" dirty="0" smtClean="0">
              <a:solidFill>
                <a:schemeClr val="hlink"/>
              </a:solidFill>
            </a:endParaRPr>
          </a:p>
          <a:p>
            <a:r>
              <a:rPr lang="en-US" sz="1200" dirty="0" smtClean="0"/>
              <a:t>It creates an object with ProtocolInterface. </a:t>
            </a:r>
          </a:p>
          <a:p>
            <a:r>
              <a:rPr lang="en-US" sz="1200" b="1" dirty="0" smtClean="0">
                <a:solidFill>
                  <a:schemeClr val="hlink"/>
                </a:solidFill>
              </a:rPr>
              <a:t>ProtocolInterface </a:t>
            </a:r>
            <a:endParaRPr lang="en-US" sz="1200" dirty="0" smtClean="0">
              <a:solidFill>
                <a:schemeClr val="hlink"/>
              </a:solidFill>
            </a:endParaRPr>
          </a:p>
          <a:p>
            <a:r>
              <a:rPr lang="en-US" sz="1200" dirty="0" smtClean="0"/>
              <a:t>It is an object that exposes protocol or tier-specific details. </a:t>
            </a:r>
          </a:p>
          <a:p>
            <a:r>
              <a:rPr lang="en-US" sz="1200" b="1" dirty="0" smtClean="0">
                <a:solidFill>
                  <a:schemeClr val="hlink"/>
                </a:solidFill>
              </a:rPr>
              <a:t>ContextFactory </a:t>
            </a:r>
            <a:endParaRPr lang="en-US" sz="1200" dirty="0" smtClean="0">
              <a:solidFill>
                <a:schemeClr val="hlink"/>
              </a:solidFill>
            </a:endParaRPr>
          </a:p>
          <a:p>
            <a:r>
              <a:rPr lang="en-US" sz="1200" dirty="0" smtClean="0"/>
              <a:t>A ContextFactory creates a protocol- and tier-independent ContextObject. </a:t>
            </a:r>
          </a:p>
          <a:p>
            <a:r>
              <a:rPr lang="en-US" sz="1200" b="1" dirty="0" smtClean="0">
                <a:solidFill>
                  <a:schemeClr val="hlink"/>
                </a:solidFill>
              </a:rPr>
              <a:t>ContextObject </a:t>
            </a:r>
            <a:endParaRPr lang="en-US" sz="1200" dirty="0" smtClean="0">
              <a:solidFill>
                <a:schemeClr val="hlink"/>
              </a:solidFill>
            </a:endParaRPr>
          </a:p>
          <a:p>
            <a:r>
              <a:rPr lang="en-US" sz="1200" dirty="0" smtClean="0"/>
              <a:t>ContextObject is a generic object used to share domain-neutral state throughout an application. </a:t>
            </a:r>
            <a:endParaRPr lang="en-US" sz="1200" dirty="0" smtClean="0">
              <a:latin typeface="Arial" charset="0"/>
            </a:endParaRPr>
          </a:p>
          <a:p>
            <a:r>
              <a:rPr lang="en-US" dirty="0" smtClean="0"/>
              <a:t>-------------------------- </a:t>
            </a:r>
          </a:p>
          <a:p>
            <a:pPr algn="just"/>
            <a:r>
              <a:rPr lang="en-US" b="1" u="sng" dirty="0" smtClean="0">
                <a:solidFill>
                  <a:schemeClr val="hlink"/>
                </a:solidFill>
              </a:rPr>
              <a:t>Forces:</a:t>
            </a:r>
          </a:p>
          <a:p>
            <a:pPr algn="just"/>
            <a:endParaRPr lang="en-US" b="1" u="sng" dirty="0" smtClean="0"/>
          </a:p>
          <a:p>
            <a:pPr algn="just"/>
            <a:r>
              <a:rPr lang="en-US" sz="1200" dirty="0" smtClean="0"/>
              <a:t>•You have components and services that need access to system information.</a:t>
            </a:r>
          </a:p>
          <a:p>
            <a:pPr algn="just"/>
            <a:r>
              <a:rPr lang="en-US" sz="1200" dirty="0" smtClean="0"/>
              <a:t>•You want to decouple application components and services from the protocol specifics of system information.</a:t>
            </a:r>
          </a:p>
          <a:p>
            <a:pPr algn="just"/>
            <a:r>
              <a:rPr lang="en-US" sz="1200" dirty="0" smtClean="0"/>
              <a:t>•You want to expose only the relevant APIs within a context.</a:t>
            </a:r>
          </a:p>
          <a:p>
            <a:endParaRPr lang="en-US" dirty="0" smtClean="0"/>
          </a:p>
          <a:p>
            <a:r>
              <a:rPr lang="en-US" dirty="0" smtClean="0"/>
              <a:t>------------------</a:t>
            </a:r>
          </a:p>
          <a:p>
            <a:r>
              <a:rPr lang="en-US" b="1" u="sng" dirty="0" smtClean="0">
                <a:solidFill>
                  <a:schemeClr val="hlink"/>
                </a:solidFill>
              </a:rPr>
              <a:t>Solution:</a:t>
            </a:r>
          </a:p>
          <a:p>
            <a:endParaRPr lang="en-US" sz="1200" b="1" dirty="0" smtClean="0">
              <a:solidFill>
                <a:schemeClr val="hlink"/>
              </a:solidFill>
            </a:endParaRPr>
          </a:p>
          <a:p>
            <a:r>
              <a:rPr lang="en-US" sz="1200" dirty="0" smtClean="0"/>
              <a:t>Use a Context Object to encapsulate state in a protocol -independent way to be shared throughout your application. </a:t>
            </a:r>
          </a:p>
          <a:p>
            <a:endParaRPr lang="en-US" sz="1200" dirty="0" smtClean="0"/>
          </a:p>
          <a:p>
            <a:r>
              <a:rPr lang="en-US" sz="1200" dirty="0" smtClean="0"/>
              <a:t>Encapsulating system data in a Context Object allows it to be shared with other parts of the application without coupling the application to a specific protocol.</a:t>
            </a:r>
          </a:p>
          <a:p>
            <a:r>
              <a:rPr lang="en-US" dirty="0" smtClean="0"/>
              <a:t>-----------------------</a:t>
            </a:r>
          </a:p>
          <a:p>
            <a:endParaRPr lang="en-US" dirty="0" smtClean="0"/>
          </a:p>
          <a:p>
            <a:r>
              <a:rPr lang="en-US" sz="1200" dirty="0" smtClean="0">
                <a:solidFill>
                  <a:schemeClr val="hlink"/>
                </a:solidFill>
              </a:rPr>
              <a:t>Implementation Strategies:</a:t>
            </a:r>
          </a:p>
          <a:p>
            <a:endParaRPr lang="en-US" sz="1200" dirty="0" smtClean="0">
              <a:solidFill>
                <a:schemeClr val="hlink"/>
              </a:solidFill>
            </a:endParaRPr>
          </a:p>
          <a:p>
            <a:r>
              <a:rPr lang="en-US" sz="1200" dirty="0" smtClean="0"/>
              <a:t>»Configuration Context Strategies</a:t>
            </a:r>
          </a:p>
          <a:p>
            <a:r>
              <a:rPr lang="en-US" sz="1200" dirty="0" smtClean="0"/>
              <a:t>»Request Context Strategies</a:t>
            </a:r>
          </a:p>
          <a:p>
            <a:r>
              <a:rPr lang="en-US" sz="1200" dirty="0" smtClean="0"/>
              <a:t>»Security Context Strategies</a:t>
            </a:r>
          </a:p>
          <a:p>
            <a:r>
              <a:rPr lang="en-US" sz="1200" dirty="0" smtClean="0"/>
              <a:t>»General Context Strategies</a:t>
            </a:r>
          </a:p>
          <a:p>
            <a:r>
              <a:rPr lang="en-US" sz="1200" dirty="0" smtClean="0"/>
              <a:t>»Context Object factory Strategy</a:t>
            </a:r>
          </a:p>
          <a:p>
            <a:endParaRPr lang="en-US" dirty="0" smtClean="0"/>
          </a:p>
          <a:p>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88</a:t>
            </a:fld>
            <a:endParaRPr lang="en-US"/>
          </a:p>
        </p:txBody>
      </p:sp>
    </p:spTree>
    <p:extLst>
      <p:ext uri="{BB962C8B-B14F-4D97-AF65-F5344CB8AC3E}">
        <p14:creationId xmlns:p14="http://schemas.microsoft.com/office/powerpoint/2010/main" val="1420468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hlink"/>
                </a:solidFill>
              </a:rPr>
              <a:t>Context: </a:t>
            </a:r>
            <a:r>
              <a:rPr lang="en-US" sz="1200" dirty="0" smtClean="0"/>
              <a:t>The business delegate pattern provides solutions to recurring problems. The common problems while developing J2EE applications and how these problems are solved using patterns are detailed here.</a:t>
            </a:r>
          </a:p>
          <a:p>
            <a:r>
              <a:rPr lang="en-US" dirty="0" smtClean="0"/>
              <a:t>---------------------</a:t>
            </a:r>
          </a:p>
          <a:p>
            <a:pPr algn="just"/>
            <a:r>
              <a:rPr lang="en-US" sz="1200" b="1" dirty="0" smtClean="0">
                <a:solidFill>
                  <a:schemeClr val="hlink"/>
                </a:solidFill>
              </a:rPr>
              <a:t>Problem:</a:t>
            </a:r>
            <a:r>
              <a:rPr lang="en-US" sz="1200" b="1" dirty="0" smtClean="0"/>
              <a:t> </a:t>
            </a:r>
          </a:p>
          <a:p>
            <a:pPr algn="just">
              <a:buFontTx/>
              <a:buChar char="•"/>
            </a:pPr>
            <a:r>
              <a:rPr lang="en-US" sz="1200" dirty="0" smtClean="0"/>
              <a:t> The client classes using a remote API will change when the API interfaces change.</a:t>
            </a:r>
          </a:p>
          <a:p>
            <a:pPr algn="just"/>
            <a:endParaRPr lang="en-US" sz="1200" dirty="0" smtClean="0"/>
          </a:p>
          <a:p>
            <a:pPr algn="just">
              <a:buFontTx/>
              <a:buChar char="•"/>
            </a:pPr>
            <a:r>
              <a:rPr lang="en-US" sz="1200" dirty="0" smtClean="0"/>
              <a:t> Clients interact directly with the business service interface. This means that when the business service code changes, the client code might need to be changed.</a:t>
            </a:r>
          </a:p>
          <a:p>
            <a:r>
              <a:rPr lang="en-US" dirty="0" smtClean="0"/>
              <a:t>------------------------</a:t>
            </a:r>
          </a:p>
          <a:p>
            <a:endParaRPr lang="en-US" dirty="0" smtClean="0"/>
          </a:p>
          <a:p>
            <a:r>
              <a:rPr lang="en-US" b="1" dirty="0" smtClean="0">
                <a:solidFill>
                  <a:schemeClr val="hlink"/>
                </a:solidFill>
              </a:rPr>
              <a:t>Forces:</a:t>
            </a:r>
          </a:p>
          <a:p>
            <a:r>
              <a:rPr lang="en-US" dirty="0" smtClean="0"/>
              <a:t>•You want to access the business-tier components from your presentation-tier components and clients, such as devices, web services, and rich clients.</a:t>
            </a:r>
          </a:p>
          <a:p>
            <a:endParaRPr lang="en-US" dirty="0" smtClean="0"/>
          </a:p>
          <a:p>
            <a:r>
              <a:rPr lang="en-US" dirty="0" smtClean="0"/>
              <a:t>•You want to minimize coupling between clients and the business services, thus hiding the underlying implementation details of the service, such as lookup and access.</a:t>
            </a:r>
          </a:p>
          <a:p>
            <a:endParaRPr lang="en-US" dirty="0" smtClean="0"/>
          </a:p>
          <a:p>
            <a:r>
              <a:rPr lang="en-US" dirty="0" smtClean="0"/>
              <a:t>•You want to avoid unnecessary invocation of remote services.</a:t>
            </a:r>
          </a:p>
          <a:p>
            <a:endParaRPr lang="en-US" dirty="0" smtClean="0"/>
          </a:p>
          <a:p>
            <a:r>
              <a:rPr lang="en-US" dirty="0" smtClean="0"/>
              <a:t>•You want to translate network exceptions into application or user exceptions</a:t>
            </a:r>
          </a:p>
          <a:p>
            <a:r>
              <a:rPr lang="en-US" dirty="0" smtClean="0"/>
              <a:t>-----------------</a:t>
            </a:r>
          </a:p>
          <a:p>
            <a:r>
              <a:rPr lang="en-US" b="1" dirty="0" smtClean="0">
                <a:solidFill>
                  <a:schemeClr val="hlink"/>
                </a:solidFill>
              </a:rPr>
              <a:t>Solution:</a:t>
            </a:r>
            <a:r>
              <a:rPr lang="en-US" b="1" dirty="0" smtClean="0"/>
              <a:t> </a:t>
            </a:r>
            <a:r>
              <a:rPr lang="en-US" dirty="0" smtClean="0"/>
              <a:t>Use a Business Delegate to encapsulate access to a business service. The Business Delegate hides the implementation details of the business service, such as lookup and access mechanisms.</a:t>
            </a:r>
          </a:p>
          <a:p>
            <a:r>
              <a:rPr lang="en-US" dirty="0" smtClean="0"/>
              <a:t>»The intermediate business delegate class separates the business components from the classes that use them.</a:t>
            </a:r>
          </a:p>
          <a:p>
            <a:r>
              <a:rPr lang="en-US" b="1" dirty="0" smtClean="0">
                <a:solidFill>
                  <a:schemeClr val="hlink"/>
                </a:solidFill>
              </a:rPr>
              <a:t>»Advantages:</a:t>
            </a:r>
          </a:p>
          <a:p>
            <a:r>
              <a:rPr lang="en-US" dirty="0" smtClean="0"/>
              <a:t>•The logic to look up the remote API can be isolated.</a:t>
            </a:r>
          </a:p>
          <a:p>
            <a:r>
              <a:rPr lang="en-US" dirty="0" smtClean="0"/>
              <a:t>•The client class is isolated from changes in EJB classes.</a:t>
            </a:r>
          </a:p>
          <a:p>
            <a:endParaRPr lang="en-US" dirty="0" smtClean="0"/>
          </a:p>
          <a:p>
            <a:r>
              <a:rPr lang="en-US" dirty="0" smtClean="0"/>
              <a:t>--------------------------------------</a:t>
            </a:r>
          </a:p>
          <a:p>
            <a:r>
              <a:rPr lang="en-US" sz="1200" b="1" dirty="0" smtClean="0">
                <a:solidFill>
                  <a:schemeClr val="hlink"/>
                </a:solidFill>
              </a:rPr>
              <a:t>Implementation Strategies:</a:t>
            </a:r>
          </a:p>
          <a:p>
            <a:endParaRPr lang="en-US" sz="1200" dirty="0" smtClean="0">
              <a:solidFill>
                <a:schemeClr val="hlink"/>
              </a:solidFill>
            </a:endParaRPr>
          </a:p>
          <a:p>
            <a:r>
              <a:rPr lang="en-US" sz="1200" dirty="0" smtClean="0"/>
              <a:t>»Delegate Proxy Strategy</a:t>
            </a:r>
          </a:p>
          <a:p>
            <a:r>
              <a:rPr lang="en-US" sz="1200" dirty="0" smtClean="0"/>
              <a:t>»Delegate Adapter Strategy</a:t>
            </a:r>
          </a:p>
          <a:p>
            <a:endParaRPr lang="en-US" sz="1200" dirty="0" smtClean="0"/>
          </a:p>
          <a:p>
            <a:r>
              <a:rPr lang="en-US" sz="1200" b="1" dirty="0" smtClean="0"/>
              <a:t>Delegate Proxy strategy: </a:t>
            </a:r>
            <a:r>
              <a:rPr lang="en-US" sz="1200" dirty="0" smtClean="0"/>
              <a:t>A business delegate acts as a proxy for a remote business service, passing client method calls to the service object for which it is acting as a proxy. While you implement this delegate proxy as a business-tier developer, you can add behavior such as some types of validation and caching business data and references. Caching can include the remote references to a session bean's home or remote objects to improve performance by reducing the number of lookups.</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96</a:t>
            </a:fld>
            <a:endParaRPr lang="en-US"/>
          </a:p>
        </p:txBody>
      </p:sp>
    </p:spTree>
    <p:extLst>
      <p:ext uri="{BB962C8B-B14F-4D97-AF65-F5344CB8AC3E}">
        <p14:creationId xmlns:p14="http://schemas.microsoft.com/office/powerpoint/2010/main" val="174978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Business Delegate</a:t>
            </a:r>
            <a:r>
              <a:rPr lang="en-US" baseline="0" dirty="0" smtClean="0"/>
              <a:t> Design pattern</a:t>
            </a:r>
          </a:p>
          <a:p>
            <a:r>
              <a:rPr lang="en-US" baseline="0" dirty="0" smtClean="0"/>
              <a:t>====================</a:t>
            </a:r>
          </a:p>
          <a:p>
            <a:r>
              <a:rPr lang="en-US" baseline="0" dirty="0" smtClean="0"/>
              <a:t>The Business Delegate design pattern hides the complexity of calling remote business methods of EJB components by Web Clients.</a:t>
            </a:r>
          </a:p>
          <a:p>
            <a:endParaRPr lang="en-US" baseline="0" dirty="0" smtClean="0"/>
          </a:p>
          <a:p>
            <a:r>
              <a:rPr lang="en-US" dirty="0" smtClean="0"/>
              <a:t>Typically, Web Client directly acessing a</a:t>
            </a:r>
            <a:r>
              <a:rPr lang="en-US" baseline="0" dirty="0" smtClean="0"/>
              <a:t>  business object, Such as EJB needs to implement the client-side API of the </a:t>
            </a:r>
          </a:p>
          <a:p>
            <a:r>
              <a:rPr lang="en-US" baseline="0" dirty="0" smtClean="0"/>
              <a:t>Business Object.</a:t>
            </a:r>
          </a:p>
          <a:p>
            <a:endParaRPr lang="en-US" baseline="0" dirty="0" smtClean="0"/>
          </a:p>
          <a:p>
            <a:r>
              <a:rPr lang="en-US" baseline="0" dirty="0" smtClean="0"/>
              <a:t>The Web Client also needs to perform the necessary lookup to locate  the business object to access them.</a:t>
            </a:r>
          </a:p>
          <a:p>
            <a:endParaRPr lang="en-US" baseline="0" dirty="0" smtClean="0"/>
          </a:p>
          <a:p>
            <a:r>
              <a:rPr lang="en-US" baseline="0" dirty="0" smtClean="0"/>
              <a:t>As a result, Any changes in the implementation of the business object results in the change of all the web clients that  accesses it.</a:t>
            </a:r>
          </a:p>
          <a:p>
            <a:endParaRPr lang="en-US" baseline="0" dirty="0" smtClean="0"/>
          </a:p>
          <a:p>
            <a:r>
              <a:rPr lang="en-US" baseline="0" dirty="0" smtClean="0"/>
              <a:t>The business delegate design pattern provides a solution to this problem by introducinga business delegate object. The business delegate object encapsulates the logic to access business object from the web client.</a:t>
            </a:r>
          </a:p>
          <a:p>
            <a:endParaRPr lang="en-US" baseline="0" dirty="0" smtClean="0"/>
          </a:p>
          <a:p>
            <a:r>
              <a:rPr lang="en-US" baseline="0" dirty="0" smtClean="0"/>
              <a:t>The Web Client remains transparent of how the business object is implemented and only interacts locally with the business delegate object.</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97</a:t>
            </a:fld>
            <a:endParaRPr lang="en-US"/>
          </a:p>
        </p:txBody>
      </p:sp>
    </p:spTree>
    <p:extLst>
      <p:ext uri="{BB962C8B-B14F-4D97-AF65-F5344CB8AC3E}">
        <p14:creationId xmlns:p14="http://schemas.microsoft.com/office/powerpoint/2010/main" val="203271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Context:</a:t>
            </a:r>
            <a:r>
              <a:rPr lang="en-US" sz="1800" b="1" dirty="0" smtClean="0"/>
              <a:t> </a:t>
            </a:r>
            <a:r>
              <a:rPr lang="en-US" sz="1800" dirty="0" smtClean="0"/>
              <a:t>You want to transparently locate business components and services in a uniform manner.</a:t>
            </a:r>
            <a:endParaRPr lang="en-US" sz="1800" dirty="0" smtClean="0">
              <a:latin typeface="Verdana" pitchFamily="34" charset="0"/>
            </a:endParaRPr>
          </a:p>
          <a:p>
            <a:endParaRPr lang="en-US" dirty="0" smtClean="0"/>
          </a:p>
          <a:p>
            <a:pPr algn="just"/>
            <a:r>
              <a:rPr lang="en-US" sz="1200" b="1" dirty="0" smtClean="0">
                <a:solidFill>
                  <a:schemeClr val="hlink"/>
                </a:solidFill>
              </a:rPr>
              <a:t>Problem:</a:t>
            </a:r>
            <a:r>
              <a:rPr lang="en-US" sz="1200" b="1" dirty="0" smtClean="0"/>
              <a:t> </a:t>
            </a:r>
            <a:r>
              <a:rPr lang="en-US" sz="1200" dirty="0" smtClean="0"/>
              <a:t>J2EE applications clients need to locate and access business-tier components and services. </a:t>
            </a:r>
          </a:p>
          <a:p>
            <a:pPr algn="just"/>
            <a:r>
              <a:rPr lang="en-US" sz="1200" dirty="0" smtClean="0">
                <a:solidFill>
                  <a:srgbClr val="00FF00"/>
                </a:solidFill>
              </a:rPr>
              <a:t>For that it must first look up specific object and then obtain the connection or session from the factory. </a:t>
            </a:r>
          </a:p>
          <a:p>
            <a:pPr algn="just"/>
            <a:r>
              <a:rPr lang="en-US" sz="1200" dirty="0" smtClean="0"/>
              <a:t>When you implement a lookup mechanism in your clients, you can deal with several problems related to complexity, duplication of code, performance degradation, and vendor dependency.</a:t>
            </a:r>
          </a:p>
          <a:p>
            <a:r>
              <a:rPr lang="en-US" dirty="0" smtClean="0"/>
              <a:t>--------------------------</a:t>
            </a:r>
          </a:p>
          <a:p>
            <a:endParaRPr lang="en-US" dirty="0" smtClean="0"/>
          </a:p>
          <a:p>
            <a:pPr lvl="1"/>
            <a:r>
              <a:rPr lang="en-US" b="1" dirty="0" smtClean="0">
                <a:solidFill>
                  <a:schemeClr val="hlink"/>
                </a:solidFill>
              </a:rPr>
              <a:t>Forces:</a:t>
            </a:r>
          </a:p>
          <a:p>
            <a:pPr lvl="1"/>
            <a:r>
              <a:rPr lang="en-US" dirty="0" smtClean="0"/>
              <a:t>•You want to use the JNDI API to look up and use business components, such as enterprise beans and JMS components, and services such as data sources.</a:t>
            </a:r>
          </a:p>
          <a:p>
            <a:pPr lvl="1"/>
            <a:r>
              <a:rPr lang="en-US" dirty="0" smtClean="0"/>
              <a:t>•You want to centralize and reuse the implementation of lookup mechanisms for J2EE application clients.</a:t>
            </a:r>
          </a:p>
          <a:p>
            <a:pPr lvl="1"/>
            <a:r>
              <a:rPr lang="en-US" dirty="0" smtClean="0"/>
              <a:t>•You want to encapsulate vendor dependencies for registry implementations, and hide the dependency and complexity from the clients.</a:t>
            </a:r>
            <a:endParaRPr lang="en-US" dirty="0" smtClean="0">
              <a:latin typeface="Verdana" pitchFamily="34" charset="0"/>
            </a:endParaRPr>
          </a:p>
          <a:p>
            <a:endParaRPr lang="en-US" dirty="0" smtClean="0"/>
          </a:p>
          <a:p>
            <a:r>
              <a:rPr lang="en-US" dirty="0" smtClean="0"/>
              <a:t>-------------------</a:t>
            </a:r>
          </a:p>
          <a:p>
            <a:pPr lvl="1">
              <a:defRPr/>
            </a:pPr>
            <a:r>
              <a:rPr lang="en-US" sz="1800" b="1" dirty="0" smtClean="0">
                <a:solidFill>
                  <a:schemeClr val="hlink"/>
                </a:solidFill>
                <a:effectLst>
                  <a:outerShdw blurRad="38100" dist="38100" dir="2700000" algn="tl">
                    <a:srgbClr val="000000"/>
                  </a:outerShdw>
                </a:effectLst>
              </a:rPr>
              <a:t>Solution:</a:t>
            </a:r>
          </a:p>
          <a:p>
            <a:pPr lvl="1">
              <a:defRPr/>
            </a:pPr>
            <a:r>
              <a:rPr lang="en-US" sz="1800" dirty="0" smtClean="0"/>
              <a:t>•A Service Locator is used to implement and encapsulate service and component lookup. A Service Locator hides the implementation details of the lookup mechanism and encapsulates related dependencies.</a:t>
            </a:r>
          </a:p>
          <a:p>
            <a:pPr lvl="1">
              <a:defRPr/>
            </a:pPr>
            <a:endParaRPr lang="en-US" sz="1800" dirty="0" smtClean="0"/>
          </a:p>
          <a:p>
            <a:pPr lvl="1">
              <a:defRPr/>
            </a:pPr>
            <a:r>
              <a:rPr lang="en-US" sz="1800" dirty="0" smtClean="0"/>
              <a:t>•Application clients can reuse the Service Locator to reduce code complexity, provide a single point of control, and improve performance by providing a caching facility. </a:t>
            </a:r>
          </a:p>
          <a:p>
            <a:pPr lvl="1">
              <a:defRPr/>
            </a:pPr>
            <a:endParaRPr lang="en-US" sz="1800" dirty="0" smtClean="0"/>
          </a:p>
          <a:p>
            <a:pPr lvl="1">
              <a:defRPr/>
            </a:pPr>
            <a:r>
              <a:rPr lang="en-US" sz="1800" dirty="0" smtClean="0"/>
              <a:t>•A Service Locator reduces the client's dependency on the underlying lookup infrastructure, and optimizes resource-intensive lookup and creation operations.</a:t>
            </a:r>
          </a:p>
          <a:p>
            <a:pPr lvl="1">
              <a:defRPr/>
            </a:pPr>
            <a:endParaRPr lang="en-US" sz="1800" dirty="0" smtClean="0"/>
          </a:p>
          <a:p>
            <a:pPr lvl="1">
              <a:defRPr/>
            </a:pPr>
            <a:r>
              <a:rPr lang="en-US" sz="1800" dirty="0" smtClean="0"/>
              <a:t>-------------------------</a:t>
            </a:r>
          </a:p>
          <a:p>
            <a:pPr lvl="1">
              <a:defRPr/>
            </a:pPr>
            <a:endParaRPr lang="en-US" sz="1800" dirty="0" smtClean="0"/>
          </a:p>
          <a:p>
            <a:r>
              <a:rPr lang="en-US" sz="2400" b="1" dirty="0" smtClean="0">
                <a:solidFill>
                  <a:schemeClr val="hlink"/>
                </a:solidFill>
              </a:rPr>
              <a:t>Implementation Strategies:</a:t>
            </a:r>
          </a:p>
          <a:p>
            <a:endParaRPr lang="en-US" sz="2400" dirty="0" smtClean="0">
              <a:solidFill>
                <a:schemeClr val="hlink"/>
              </a:solidFill>
            </a:endParaRPr>
          </a:p>
          <a:p>
            <a:r>
              <a:rPr lang="en-US" sz="2400" dirty="0" smtClean="0">
                <a:solidFill>
                  <a:schemeClr val="hlink"/>
                </a:solidFill>
              </a:rPr>
              <a:t>»</a:t>
            </a:r>
            <a:r>
              <a:rPr lang="en-US" sz="2400" dirty="0" smtClean="0"/>
              <a:t>EJB Service Locator Strategy</a:t>
            </a:r>
          </a:p>
          <a:p>
            <a:r>
              <a:rPr lang="en-US" sz="2400" dirty="0" smtClean="0"/>
              <a:t>»JMS Queue/Topic Locator Strategy</a:t>
            </a:r>
          </a:p>
          <a:p>
            <a:r>
              <a:rPr lang="en-US" sz="2400" dirty="0" smtClean="0"/>
              <a:t>»JDBC Data Source Locator Strategy</a:t>
            </a:r>
          </a:p>
          <a:p>
            <a:r>
              <a:rPr lang="en-US" sz="2400" dirty="0" smtClean="0"/>
              <a:t>»Web Service Locator Strategy</a:t>
            </a:r>
          </a:p>
          <a:p>
            <a:endParaRPr lang="en-US" sz="2400" dirty="0" smtClean="0"/>
          </a:p>
          <a:p>
            <a:endParaRPr lang="en-US" sz="2400" dirty="0" smtClean="0"/>
          </a:p>
          <a:p>
            <a:r>
              <a:rPr lang="en-US" sz="2400" dirty="0" smtClean="0"/>
              <a:t>Depending on the service objects being cached you have different implementations.</a:t>
            </a:r>
          </a:p>
          <a:p>
            <a:pPr lvl="1">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98</a:t>
            </a:fld>
            <a:endParaRPr lang="en-US"/>
          </a:p>
        </p:txBody>
      </p:sp>
    </p:spTree>
    <p:extLst>
      <p:ext uri="{BB962C8B-B14F-4D97-AF65-F5344CB8AC3E}">
        <p14:creationId xmlns:p14="http://schemas.microsoft.com/office/powerpoint/2010/main" val="1171721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99</a:t>
            </a:fld>
            <a:endParaRPr lang="en-US"/>
          </a:p>
        </p:txBody>
      </p:sp>
    </p:spTree>
    <p:extLst>
      <p:ext uri="{BB962C8B-B14F-4D97-AF65-F5344CB8AC3E}">
        <p14:creationId xmlns:p14="http://schemas.microsoft.com/office/powerpoint/2010/main" val="1246583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sz="1200" b="1" dirty="0" smtClean="0">
                <a:solidFill>
                  <a:schemeClr val="hlink"/>
                </a:solidFill>
              </a:rPr>
              <a:t>Context:</a:t>
            </a:r>
            <a:r>
              <a:rPr lang="en-US" sz="1200" b="1" dirty="0" smtClean="0"/>
              <a:t> </a:t>
            </a:r>
            <a:r>
              <a:rPr lang="en-US" sz="1200" dirty="0" smtClean="0"/>
              <a:t>You want to expose business components and services to remote clients.</a:t>
            </a:r>
          </a:p>
          <a:p>
            <a:pPr algn="just"/>
            <a:r>
              <a:rPr lang="en-US" sz="1200" dirty="0" smtClean="0"/>
              <a:t>• Controls client access to business objects.</a:t>
            </a:r>
          </a:p>
          <a:p>
            <a:pPr algn="just"/>
            <a:r>
              <a:rPr lang="en-US" sz="1200" dirty="0" smtClean="0"/>
              <a:t>• Limits the network traffic between remote clients and fine-grained business components and services.</a:t>
            </a:r>
          </a:p>
          <a:p>
            <a:endParaRPr lang="en-US" dirty="0" smtClean="0"/>
          </a:p>
          <a:p>
            <a:r>
              <a:rPr lang="en-US" b="1" dirty="0" smtClean="0"/>
              <a:t>--------------</a:t>
            </a:r>
          </a:p>
          <a:p>
            <a:pPr algn="just"/>
            <a:r>
              <a:rPr lang="en-US" sz="1200" b="1" dirty="0" smtClean="0">
                <a:solidFill>
                  <a:schemeClr val="hlink"/>
                </a:solidFill>
              </a:rPr>
              <a:t>Problem:</a:t>
            </a:r>
          </a:p>
          <a:p>
            <a:pPr algn="just"/>
            <a:r>
              <a:rPr lang="en-US" sz="1200" dirty="0" smtClean="0"/>
              <a:t>•Tight coupling between the client and the business components leads to direct dependency.</a:t>
            </a:r>
          </a:p>
          <a:p>
            <a:pPr algn="just"/>
            <a:r>
              <a:rPr lang="en-US" sz="1200" dirty="0" smtClean="0"/>
              <a:t>•Direct access require the client to have complex logic to coordinate and interact with many business components, thus the client must have the complex logic to do lookups, demarcate transactions, manage security, and do business processing. This increases the complexity and responsibility of the client.</a:t>
            </a:r>
          </a:p>
          <a:p>
            <a:pPr algn="just"/>
            <a:r>
              <a:rPr lang="en-US" sz="1200" dirty="0" smtClean="0"/>
              <a:t>•When you have different types of clients, direct access to business components leads to inconsistent use of the common business components.</a:t>
            </a:r>
          </a:p>
          <a:p>
            <a:r>
              <a:rPr lang="en-US" dirty="0" smtClean="0"/>
              <a:t>----------------------------- </a:t>
            </a:r>
          </a:p>
          <a:p>
            <a:pPr algn="just"/>
            <a:r>
              <a:rPr lang="en-US" b="1" dirty="0" smtClean="0">
                <a:solidFill>
                  <a:schemeClr val="hlink"/>
                </a:solidFill>
              </a:rPr>
              <a:t>Forces:</a:t>
            </a:r>
          </a:p>
          <a:p>
            <a:pPr algn="just"/>
            <a:r>
              <a:rPr lang="en-US" dirty="0" smtClean="0"/>
              <a:t>•You want to avoid giving clients direct access to business-tier components, to prevent tight coupling with the clients.</a:t>
            </a:r>
          </a:p>
          <a:p>
            <a:pPr algn="just"/>
            <a:endParaRPr lang="en-US" dirty="0" smtClean="0"/>
          </a:p>
          <a:p>
            <a:pPr algn="just"/>
            <a:r>
              <a:rPr lang="en-US" dirty="0" smtClean="0"/>
              <a:t>•You want to provide a remote access layer to your Business Objects and other business-tier components.</a:t>
            </a:r>
          </a:p>
          <a:p>
            <a:pPr algn="just"/>
            <a:r>
              <a:rPr lang="en-US" dirty="0" smtClean="0"/>
              <a:t>•You want to aggregate and expose your Application Services and other services to remote clients.</a:t>
            </a:r>
          </a:p>
          <a:p>
            <a:pPr algn="just"/>
            <a:r>
              <a:rPr lang="en-US" dirty="0" smtClean="0"/>
              <a:t>•You want to centralize and aggregate all business logic that needs to be exposed to remote clients</a:t>
            </a:r>
          </a:p>
          <a:p>
            <a:r>
              <a:rPr lang="en-US" dirty="0" smtClean="0"/>
              <a:t>---------------------- </a:t>
            </a:r>
          </a:p>
          <a:p>
            <a:r>
              <a:rPr lang="en-US" sz="1200" b="1" dirty="0" smtClean="0">
                <a:solidFill>
                  <a:schemeClr val="hlink"/>
                </a:solidFill>
              </a:rPr>
              <a:t>Solution:</a:t>
            </a:r>
            <a:r>
              <a:rPr lang="en-US" sz="1200" b="1" dirty="0" smtClean="0"/>
              <a:t> </a:t>
            </a:r>
          </a:p>
          <a:p>
            <a:endParaRPr lang="en-US" sz="1200" b="1" dirty="0" smtClean="0"/>
          </a:p>
          <a:p>
            <a:r>
              <a:rPr lang="en-US" sz="1200" dirty="0" smtClean="0"/>
              <a:t>Use a Session Façade to encapsulate business-tier components and expose a coarse-grained service to remote clients.</a:t>
            </a:r>
          </a:p>
          <a:p>
            <a:endParaRPr lang="en-US" sz="1200" dirty="0" smtClean="0"/>
          </a:p>
          <a:p>
            <a:r>
              <a:rPr lang="en-US" sz="1200" dirty="0" smtClean="0"/>
              <a:t>Clients access a Session Façade instead of accessing business components directly.</a:t>
            </a:r>
          </a:p>
          <a:p>
            <a:r>
              <a:rPr lang="en-US" dirty="0" smtClean="0"/>
              <a:t>-----------------------------------------------</a:t>
            </a:r>
          </a:p>
          <a:p>
            <a:endParaRPr lang="en-US" dirty="0" smtClean="0"/>
          </a:p>
          <a:p>
            <a:pPr algn="just">
              <a:defRPr/>
            </a:pPr>
            <a:r>
              <a:rPr lang="en-US" b="1" dirty="0" smtClean="0">
                <a:solidFill>
                  <a:schemeClr val="hlink"/>
                </a:solidFill>
                <a:effectLst>
                  <a:outerShdw blurRad="38100" dist="38100" dir="2700000" algn="tl">
                    <a:srgbClr val="000000"/>
                  </a:outerShdw>
                </a:effectLst>
              </a:rPr>
              <a:t>Implementation Strategies:</a:t>
            </a:r>
          </a:p>
          <a:p>
            <a:pPr algn="just">
              <a:defRPr/>
            </a:pPr>
            <a:endParaRPr lang="en-US" b="1" dirty="0" smtClean="0">
              <a:solidFill>
                <a:schemeClr val="hlink"/>
              </a:solidFill>
              <a:effectLst>
                <a:outerShdw blurRad="38100" dist="38100" dir="2700000" algn="tl">
                  <a:srgbClr val="000000"/>
                </a:outerShdw>
              </a:effectLst>
            </a:endParaRPr>
          </a:p>
          <a:p>
            <a:pPr algn="just">
              <a:defRPr/>
            </a:pPr>
            <a:r>
              <a:rPr lang="en-US" dirty="0" smtClean="0"/>
              <a:t>»</a:t>
            </a:r>
            <a:r>
              <a:rPr lang="en-US" b="1" dirty="0" smtClean="0"/>
              <a:t>Stateful Session Façade Strategy:</a:t>
            </a:r>
          </a:p>
          <a:p>
            <a:pPr algn="just">
              <a:defRPr/>
            </a:pPr>
            <a:r>
              <a:rPr lang="en-US" dirty="0" smtClean="0"/>
              <a:t>A business process that needs only one method call to complete the service is a non-conversational business process. Such processes are suitably implemented using a stateless session bean.</a:t>
            </a:r>
          </a:p>
          <a:p>
            <a:pPr algn="just">
              <a:defRPr/>
            </a:pPr>
            <a:endParaRPr lang="en-US" dirty="0" smtClean="0"/>
          </a:p>
          <a:p>
            <a:pPr algn="just">
              <a:defRPr/>
            </a:pPr>
            <a:r>
              <a:rPr lang="en-US" dirty="0" smtClean="0"/>
              <a:t>»</a:t>
            </a:r>
            <a:r>
              <a:rPr lang="en-US" b="1" dirty="0" smtClean="0"/>
              <a:t>Stateless Session Façade Strategy: </a:t>
            </a:r>
          </a:p>
          <a:p>
            <a:pPr algn="just">
              <a:defRPr/>
            </a:pPr>
            <a:r>
              <a:rPr lang="en-US" dirty="0" smtClean="0"/>
              <a:t>A business process that needs multiple method calls to complete the service is a conversational business process. The conversational state must be saved between each client method invocation. In this scenario, a stateful session bean might be a more suitable approach for implementing the Session Façade.</a:t>
            </a:r>
          </a:p>
          <a:p>
            <a:pPr algn="just">
              <a:defRPr/>
            </a:pPr>
            <a:r>
              <a:rPr lang="en-US" dirty="0" smtClean="0"/>
              <a:t>------------------------------------</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103</a:t>
            </a:fld>
            <a:endParaRPr lang="en-US"/>
          </a:p>
        </p:txBody>
      </p:sp>
    </p:spTree>
    <p:extLst>
      <p:ext uri="{BB962C8B-B14F-4D97-AF65-F5344CB8AC3E}">
        <p14:creationId xmlns:p14="http://schemas.microsoft.com/office/powerpoint/2010/main" val="1565780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front of a building, </a:t>
            </a:r>
          </a:p>
          <a:p>
            <a:r>
              <a:rPr lang="en-US" dirty="0" smtClean="0"/>
              <a:t>esp. an imposing or decorative one. </a:t>
            </a:r>
          </a:p>
          <a:p>
            <a:r>
              <a:rPr lang="en-US" dirty="0" smtClean="0"/>
              <a:t>b. any side of a building facing a public way or space and finished accordingly.</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104</a:t>
            </a:fld>
            <a:endParaRPr lang="en-US"/>
          </a:p>
        </p:txBody>
      </p:sp>
    </p:spTree>
    <p:extLst>
      <p:ext uri="{BB962C8B-B14F-4D97-AF65-F5344CB8AC3E}">
        <p14:creationId xmlns:p14="http://schemas.microsoft.com/office/powerpoint/2010/main" val="886233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F3397A7-D399-4B71-8AF3-C6F4DF781F41}" type="slidenum">
              <a:rPr lang="en-US" smtClean="0"/>
              <a:pPr/>
              <a:t>107</a:t>
            </a:fld>
            <a:endParaRPr lang="en-US"/>
          </a:p>
        </p:txBody>
      </p:sp>
    </p:spTree>
    <p:extLst>
      <p:ext uri="{BB962C8B-B14F-4D97-AF65-F5344CB8AC3E}">
        <p14:creationId xmlns:p14="http://schemas.microsoft.com/office/powerpoint/2010/main" val="2779304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108</a:t>
            </a:fld>
            <a:endParaRPr lang="en-US"/>
          </a:p>
        </p:txBody>
      </p:sp>
    </p:spTree>
    <p:extLst>
      <p:ext uri="{BB962C8B-B14F-4D97-AF65-F5344CB8AC3E}">
        <p14:creationId xmlns:p14="http://schemas.microsoft.com/office/powerpoint/2010/main" val="369024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Definition</a:t>
            </a:r>
          </a:p>
          <a:p>
            <a:r>
              <a:rPr lang="en-US" dirty="0" smtClean="0"/>
              <a:t>Using a single component to process application requests. </a:t>
            </a:r>
          </a:p>
          <a:p>
            <a:r>
              <a:rPr lang="en-US" b="1" dirty="0" smtClean="0"/>
              <a:t>Where to use &amp; benefits</a:t>
            </a:r>
          </a:p>
          <a:p>
            <a:r>
              <a:rPr lang="en-US" dirty="0" smtClean="0"/>
              <a:t>JSP or Servlet. </a:t>
            </a:r>
          </a:p>
          <a:p>
            <a:r>
              <a:rPr lang="en-US" dirty="0" smtClean="0"/>
              <a:t>Design request handling component. </a:t>
            </a:r>
          </a:p>
          <a:p>
            <a:r>
              <a:rPr lang="en-US" dirty="0" smtClean="0"/>
              <a:t>Channel all requests through a single controller. </a:t>
            </a:r>
          </a:p>
          <a:p>
            <a:r>
              <a:rPr lang="en-US" dirty="0" smtClean="0"/>
              <a:t>Centralize request processing and view selection. </a:t>
            </a:r>
          </a:p>
          <a:p>
            <a:r>
              <a:rPr lang="en-US" dirty="0" smtClean="0"/>
              <a:t>Reduce business logic in a view </a:t>
            </a:r>
          </a:p>
          <a:p>
            <a:r>
              <a:rPr lang="en-US" dirty="0" smtClean="0"/>
              <a:t>Improve manageability of security </a:t>
            </a:r>
          </a:p>
          <a:p>
            <a:r>
              <a:rPr lang="en-US" dirty="0" smtClean="0"/>
              <a:t>Promote code reuse across requests </a:t>
            </a:r>
          </a:p>
          <a:p>
            <a:r>
              <a:rPr lang="en-US" dirty="0" smtClean="0"/>
              <a:t>Avoid code duplication </a:t>
            </a:r>
          </a:p>
          <a:p>
            <a:r>
              <a:rPr lang="en-US" dirty="0" smtClean="0"/>
              <a:t>Related patterns include </a:t>
            </a:r>
          </a:p>
          <a:p>
            <a:pPr lvl="1"/>
            <a:r>
              <a:rPr lang="en-US" dirty="0" smtClean="0">
                <a:hlinkClick r:id="rId3" action="ppaction://hlinkfile"/>
              </a:rPr>
              <a:t>Command</a:t>
            </a:r>
            <a:r>
              <a:rPr lang="en-US" dirty="0" smtClean="0"/>
              <a:t> combined with multiple requests. </a:t>
            </a:r>
          </a:p>
          <a:p>
            <a:pPr lvl="1"/>
            <a:r>
              <a:rPr lang="en-US" dirty="0" smtClean="0">
                <a:hlinkClick r:id="rId4" action="ppaction://hlinkfile"/>
              </a:rPr>
              <a:t>Intercepting Filter</a:t>
            </a:r>
            <a:r>
              <a:rPr lang="en-US" dirty="0" smtClean="0"/>
              <a:t> both centralize control of certain types of request processing. </a:t>
            </a:r>
          </a:p>
          <a:p>
            <a:pPr lvl="1"/>
            <a:r>
              <a:rPr lang="en-US" dirty="0" smtClean="0"/>
              <a:t>Page Controller -- an alternative way. </a:t>
            </a:r>
          </a:p>
          <a:p>
            <a:r>
              <a:rPr lang="en-US" b="1" dirty="0" smtClean="0"/>
              <a:t>Example</a:t>
            </a:r>
          </a:p>
          <a:p>
            <a:r>
              <a:rPr lang="en-US" dirty="0" smtClean="0"/>
              <a:t>Design a servlet to deal with all the requests. </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27</a:t>
            </a:fld>
            <a:endParaRPr lang="en-US"/>
          </a:p>
        </p:txBody>
      </p:sp>
    </p:spTree>
    <p:extLst>
      <p:ext uri="{BB962C8B-B14F-4D97-AF65-F5344CB8AC3E}">
        <p14:creationId xmlns:p14="http://schemas.microsoft.com/office/powerpoint/2010/main" val="598717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111</a:t>
            </a:fld>
            <a:endParaRPr lang="en-US"/>
          </a:p>
        </p:txBody>
      </p:sp>
    </p:spTree>
    <p:extLst>
      <p:ext uri="{BB962C8B-B14F-4D97-AF65-F5344CB8AC3E}">
        <p14:creationId xmlns:p14="http://schemas.microsoft.com/office/powerpoint/2010/main" val="13558827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hlink"/>
                </a:solidFill>
              </a:rPr>
              <a:t>Context:</a:t>
            </a:r>
            <a:r>
              <a:rPr lang="en-US" b="1" dirty="0" smtClean="0"/>
              <a:t> </a:t>
            </a:r>
            <a:r>
              <a:rPr lang="en-US" dirty="0" smtClean="0"/>
              <a:t>You have a remote client that wants to iterate over a large results list.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hlink"/>
                </a:solidFill>
              </a:rPr>
              <a:t>Problem:</a:t>
            </a:r>
            <a:r>
              <a:rPr lang="en-US" b="1" dirty="0" smtClean="0"/>
              <a:t> </a:t>
            </a:r>
            <a:r>
              <a:rPr lang="en-US" dirty="0" smtClean="0"/>
              <a:t>Many J2EE applications have clients that perform various searches. Frequently, these searches are initiated by the presentation tier, executed by the business tier and displayed in the browser. When these searches that result in a large number of matching entity beans, entity bean finder methods are inefficient. Another problem is that clients might not be capable of handling large results, and want the server to manage the results.</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121</a:t>
            </a:fld>
            <a:endParaRPr lang="en-US"/>
          </a:p>
        </p:txBody>
      </p:sp>
    </p:spTree>
    <p:extLst>
      <p:ext uri="{BB962C8B-B14F-4D97-AF65-F5344CB8AC3E}">
        <p14:creationId xmlns:p14="http://schemas.microsoft.com/office/powerpoint/2010/main" val="32488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125</a:t>
            </a:fld>
            <a:endParaRPr lang="en-US"/>
          </a:p>
        </p:txBody>
      </p:sp>
    </p:spTree>
    <p:extLst>
      <p:ext uri="{BB962C8B-B14F-4D97-AF65-F5344CB8AC3E}">
        <p14:creationId xmlns:p14="http://schemas.microsoft.com/office/powerpoint/2010/main" val="456730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127</a:t>
            </a:fld>
            <a:endParaRPr lang="en-US"/>
          </a:p>
        </p:txBody>
      </p:sp>
    </p:spTree>
    <p:extLst>
      <p:ext uri="{BB962C8B-B14F-4D97-AF65-F5344CB8AC3E}">
        <p14:creationId xmlns:p14="http://schemas.microsoft.com/office/powerpoint/2010/main" val="381165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DAO pattern:</a:t>
            </a:r>
          </a:p>
          <a:p>
            <a:r>
              <a:rPr lang="en-US" dirty="0" smtClean="0"/>
              <a:t>========</a:t>
            </a:r>
          </a:p>
          <a:p>
            <a:endParaRPr lang="en-US" dirty="0" smtClean="0"/>
          </a:p>
          <a:p>
            <a:r>
              <a:rPr lang="en-US" dirty="0" smtClean="0"/>
              <a:t>The  Data Access Object Design pattern provide solution to various problems</a:t>
            </a:r>
            <a:r>
              <a:rPr lang="en-US" baseline="0" dirty="0" smtClean="0"/>
              <a:t> that software developers may come across while accessing external resources fioirnn the j2ee application. </a:t>
            </a:r>
          </a:p>
          <a:p>
            <a:r>
              <a:rPr lang="en-US" baseline="0" dirty="0" smtClean="0"/>
              <a:t>Data Access Object pattern allows encapsulation of the data access logic from the businesss logic of a j2ee application.</a:t>
            </a:r>
          </a:p>
          <a:p>
            <a:endParaRPr lang="en-US" baseline="0" dirty="0" smtClean="0"/>
          </a:p>
          <a:p>
            <a:r>
              <a:rPr lang="en-US" baseline="0" dirty="0" smtClean="0"/>
              <a:t>Typically, a component of J2EE application that handles the business logic  along with the data access logic changes as a result of any change in the underlying data source.</a:t>
            </a:r>
          </a:p>
          <a:p>
            <a:endParaRPr lang="en-US" baseline="0" dirty="0" smtClean="0"/>
          </a:p>
          <a:p>
            <a:r>
              <a:rPr lang="en-US" baseline="0" dirty="0" smtClean="0"/>
              <a:t>By using Data Access Object pattern, a data access object can be implemented that handles data access logic fro that application.</a:t>
            </a:r>
          </a:p>
          <a:p>
            <a:endParaRPr lang="en-US" baseline="0" dirty="0" smtClean="0"/>
          </a:p>
          <a:p>
            <a:r>
              <a:rPr lang="en-US" baseline="0" dirty="0" smtClean="0"/>
              <a:t>All components of the application can interact with the underlying database through the data access object.</a:t>
            </a:r>
          </a:p>
          <a:p>
            <a:endParaRPr lang="en-US" baseline="0" dirty="0" smtClean="0"/>
          </a:p>
          <a:p>
            <a:r>
              <a:rPr lang="en-US" baseline="0" dirty="0" smtClean="0"/>
              <a:t>As a result, any change in the underlying database, such as change of the database URL, driver, or even RDBMS does not effect the components handling business logic. Only the data access object needs to be changed.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128</a:t>
            </a:fld>
            <a:endParaRPr lang="en-US"/>
          </a:p>
        </p:txBody>
      </p:sp>
    </p:spTree>
    <p:extLst>
      <p:ext uri="{BB962C8B-B14F-4D97-AF65-F5344CB8AC3E}">
        <p14:creationId xmlns:p14="http://schemas.microsoft.com/office/powerpoint/2010/main" val="32287448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The Value</a:t>
            </a:r>
            <a:r>
              <a:rPr lang="en-US" b="1" baseline="0" dirty="0" smtClean="0"/>
              <a:t> Object pattern is a business tier pattern. </a:t>
            </a:r>
          </a:p>
          <a:p>
            <a:endParaRPr lang="en-US" baseline="0" dirty="0" smtClean="0"/>
          </a:p>
          <a:p>
            <a:r>
              <a:rPr lang="en-US" baseline="0" dirty="0" smtClean="0"/>
              <a:t>This means that the Value Object pattern provides solutions for problems that occur when a client accesses a business object. </a:t>
            </a:r>
          </a:p>
          <a:p>
            <a:r>
              <a:rPr lang="en-US" baseline="0" dirty="0" smtClean="0"/>
              <a:t>A business object is typically implemented as an EJB  component that implements the business  functionality of the application.</a:t>
            </a:r>
          </a:p>
          <a:p>
            <a:r>
              <a:rPr lang="en-US" baseline="0" dirty="0" smtClean="0"/>
              <a:t>A client can be a JSP or Servlet that accesses the business object.</a:t>
            </a:r>
          </a:p>
          <a:p>
            <a:r>
              <a:rPr lang="en-US" baseline="0" dirty="0" smtClean="0"/>
              <a:t>---------</a:t>
            </a:r>
          </a:p>
          <a:p>
            <a:endParaRPr lang="en-US" baseline="0" dirty="0" smtClean="0"/>
          </a:p>
          <a:p>
            <a:r>
              <a:rPr lang="en-US" baseline="0" dirty="0" smtClean="0"/>
              <a:t>The Value Object is also known as data transfer object pattern that describes how an object can act as a data container to transfer data between a client and the business object. </a:t>
            </a:r>
          </a:p>
          <a:p>
            <a:endParaRPr lang="en-US" baseline="0" dirty="0" smtClean="0"/>
          </a:p>
          <a:p>
            <a:r>
              <a:rPr lang="en-US" baseline="0" dirty="0" smtClean="0"/>
              <a:t>The Value Object pattern specifies that instead of obtaining data by making multiple remote method calls to a busines object,  logical data can be stored in an object and then transferred  over the network, thereby reducing the number of network calls between the client and the business object.</a:t>
            </a:r>
          </a:p>
          <a:p>
            <a:endParaRPr lang="en-US" baseline="0" dirty="0" smtClean="0"/>
          </a:p>
          <a:p>
            <a:r>
              <a:rPr lang="en-US" baseline="0" dirty="0" smtClean="0"/>
              <a:t>Using  Value Objects to transfer data not only minimizes network overhead but also simplifies the coding of the business methods.</a:t>
            </a:r>
          </a:p>
          <a:p>
            <a:endParaRPr lang="en-US" baseline="0" dirty="0" smtClean="0"/>
          </a:p>
          <a:p>
            <a:r>
              <a:rPr lang="en-US" baseline="0" dirty="0" smtClean="0"/>
              <a:t>-----------------------------</a:t>
            </a:r>
          </a:p>
          <a:p>
            <a:r>
              <a:rPr lang="en-US" baseline="0" dirty="0" smtClean="0"/>
              <a:t>As for Example:</a:t>
            </a:r>
          </a:p>
          <a:p>
            <a:r>
              <a:rPr lang="en-US" baseline="0" dirty="0" smtClean="0"/>
              <a:t>----------------------------</a:t>
            </a:r>
          </a:p>
          <a:p>
            <a:r>
              <a:rPr lang="en-US" baseline="0" dirty="0" smtClean="0"/>
              <a:t>Consider a  client that accesses a business object to retrieve and display author information. By implementing the Value Object  pattern, the client can obtain all the author information in a single object by making a single method call instead of retrieving the information individually by making a number of method calls.</a:t>
            </a:r>
          </a:p>
          <a:p>
            <a:endParaRPr lang="en-US" baseline="0" dirty="0" smtClean="0"/>
          </a:p>
          <a:p>
            <a:r>
              <a:rPr lang="en-US" baseline="0" dirty="0" smtClean="0"/>
              <a:t>The client can then locally retrieve all information from the obejct and display it to an end user.</a:t>
            </a:r>
          </a:p>
          <a:p>
            <a:endParaRPr lang="en-US" baseline="0" dirty="0" smtClean="0"/>
          </a:p>
          <a:p>
            <a:r>
              <a:rPr lang="en-US" baseline="0" dirty="0" smtClean="0"/>
              <a:t>In addition, the business object also needs to expose only a single business method that returns the value object instead of creating multiple business methods for returning different information of the author.</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138</a:t>
            </a:fld>
            <a:endParaRPr lang="en-US"/>
          </a:p>
        </p:txBody>
      </p:sp>
    </p:spTree>
    <p:extLst>
      <p:ext uri="{BB962C8B-B14F-4D97-AF65-F5344CB8AC3E}">
        <p14:creationId xmlns:p14="http://schemas.microsoft.com/office/powerpoint/2010/main" val="69270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defRPr/>
            </a:pPr>
            <a:r>
              <a:rPr lang="en-US" sz="1400" b="1" u="sng" dirty="0" smtClean="0">
                <a:effectLst>
                  <a:outerShdw blurRad="38100" dist="38100" dir="2700000" algn="tl">
                    <a:srgbClr val="000000"/>
                  </a:outerShdw>
                </a:effectLst>
              </a:rPr>
              <a:t>Service Activator:  </a:t>
            </a:r>
            <a:r>
              <a:rPr lang="en-US" sz="1400" b="0" u="sng" dirty="0" smtClean="0">
                <a:effectLst>
                  <a:outerShdw blurRad="38100" dist="38100" dir="2700000" algn="tl">
                    <a:srgbClr val="000000"/>
                  </a:outerShdw>
                </a:effectLst>
              </a:rPr>
              <a:t>( discuss about chat, we continuously</a:t>
            </a:r>
            <a:r>
              <a:rPr lang="en-US" sz="1400" b="0" u="sng" baseline="0" dirty="0" smtClean="0">
                <a:effectLst>
                  <a:outerShdw blurRad="38100" dist="38100" dir="2700000" algn="tl">
                    <a:srgbClr val="000000"/>
                  </a:outerShdw>
                </a:effectLst>
              </a:rPr>
              <a:t> send the mesg without waiting for the response </a:t>
            </a:r>
            <a:r>
              <a:rPr lang="en-US" sz="1400" b="0" u="sng" dirty="0" smtClean="0">
                <a:effectLst>
                  <a:outerShdw blurRad="38100" dist="38100" dir="2700000" algn="tl">
                    <a:srgbClr val="000000"/>
                  </a:outerShdw>
                </a:effectLst>
              </a:rPr>
              <a:t>)</a:t>
            </a:r>
          </a:p>
          <a:p>
            <a:pPr>
              <a:defRPr/>
            </a:pPr>
            <a:endParaRPr lang="en-US" sz="1400" b="1" u="sng" dirty="0" smtClean="0">
              <a:effectLst>
                <a:outerShdw blurRad="38100" dist="38100" dir="2700000" algn="tl">
                  <a:srgbClr val="000000"/>
                </a:outerShdw>
              </a:effectLst>
            </a:endParaRPr>
          </a:p>
          <a:p>
            <a:pPr>
              <a:defRPr/>
            </a:pPr>
            <a:r>
              <a:rPr lang="en-US" b="1" dirty="0" smtClean="0"/>
              <a:t>Problem: </a:t>
            </a:r>
            <a:r>
              <a:rPr lang="en-US" dirty="0" smtClean="0"/>
              <a:t>You want to invoke services asynchronously </a:t>
            </a:r>
          </a:p>
          <a:p>
            <a:pPr>
              <a:defRPr/>
            </a:pPr>
            <a:endParaRPr lang="en-US" dirty="0" smtClean="0"/>
          </a:p>
          <a:p>
            <a:pPr>
              <a:defRPr/>
            </a:pPr>
            <a:r>
              <a:rPr lang="en-US" b="1" dirty="0" smtClean="0"/>
              <a:t>Solution: </a:t>
            </a:r>
            <a:r>
              <a:rPr lang="en-US" dirty="0" smtClean="0"/>
              <a:t>Use a Service Activator to receive asynchronous requests and invoke one or more business services. </a:t>
            </a:r>
            <a:endParaRPr lang="en-US" dirty="0" smtClean="0">
              <a:latin typeface="Arial" charset="0"/>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chemeClr val="hlink"/>
                </a:solidFill>
              </a:rPr>
              <a:t>Problem:</a:t>
            </a:r>
            <a:r>
              <a:rPr lang="en-US" b="1" dirty="0" smtClean="0"/>
              <a:t> </a:t>
            </a:r>
            <a:r>
              <a:rPr lang="en-US" dirty="0" smtClean="0"/>
              <a:t>A client invokes a business service and waits until the business service returns from processing. However, the business processing in some use cases takes considerable time and resources. The business processing might even span applications, possibly integrating with applications inside and outside the enterprise. For these long-lived processes, it is not feasible for application clients to wait until the business processing completes.</a:t>
            </a:r>
          </a:p>
          <a:p>
            <a:endParaRPr lang="en-US" dirty="0" smtClean="0"/>
          </a:p>
          <a:p>
            <a:r>
              <a:rPr lang="en-US" dirty="0" smtClean="0"/>
              <a:t>--------------</a:t>
            </a:r>
          </a:p>
          <a:p>
            <a:pPr algn="just"/>
            <a:r>
              <a:rPr lang="en-US" sz="1200" dirty="0" smtClean="0">
                <a:solidFill>
                  <a:schemeClr val="hlink"/>
                </a:solidFill>
              </a:rPr>
              <a:t>Forces:</a:t>
            </a:r>
          </a:p>
          <a:p>
            <a:pPr algn="just"/>
            <a:endParaRPr lang="en-US" sz="1200" dirty="0" smtClean="0">
              <a:solidFill>
                <a:schemeClr val="hlink"/>
              </a:solidFill>
            </a:endParaRPr>
          </a:p>
          <a:p>
            <a:pPr algn="just"/>
            <a:r>
              <a:rPr lang="en-US" sz="1200" dirty="0" smtClean="0"/>
              <a:t>•You want to invoke business services, POJOs, or EJB components in an asynchronous manner.</a:t>
            </a:r>
          </a:p>
          <a:p>
            <a:pPr algn="just"/>
            <a:endParaRPr lang="en-US" sz="1200" dirty="0" smtClean="0"/>
          </a:p>
          <a:p>
            <a:pPr algn="just"/>
            <a:r>
              <a:rPr lang="en-US" sz="1200" dirty="0" smtClean="0"/>
              <a:t>•You want to integrate publish/subscribe and point-to-point </a:t>
            </a:r>
          </a:p>
          <a:p>
            <a:pPr algn="just"/>
            <a:r>
              <a:rPr lang="en-US" sz="1200" dirty="0" smtClean="0"/>
              <a:t>-----------------</a:t>
            </a:r>
          </a:p>
          <a:p>
            <a:pPr algn="just"/>
            <a:endParaRPr lang="en-US" sz="1200" dirty="0" smtClean="0"/>
          </a:p>
          <a:p>
            <a:r>
              <a:rPr lang="en-US" b="1" dirty="0" smtClean="0">
                <a:solidFill>
                  <a:schemeClr val="hlink"/>
                </a:solidFill>
              </a:rPr>
              <a:t>Solution:</a:t>
            </a:r>
            <a:r>
              <a:rPr lang="en-US" b="1" dirty="0" smtClean="0"/>
              <a:t> </a:t>
            </a:r>
            <a:r>
              <a:rPr lang="en-US" dirty="0" smtClean="0"/>
              <a:t>Use a Service Activator to receive asynchronous requests and invoke one or more business services.</a:t>
            </a:r>
          </a:p>
          <a:p>
            <a:endParaRPr lang="en-US" dirty="0" smtClean="0"/>
          </a:p>
          <a:p>
            <a:r>
              <a:rPr lang="en-US" dirty="0" smtClean="0"/>
              <a:t>The Service Activator is implemented as a JMS Listener and delegation service that can listen to and receive JMS messages. If your application uses EJB components and your EJB container implements EJB version 2.0 or later, then you can use a message-driven bean (MDB) to receive asynchronous requests. If your application does not use EJB technology, or uses a pre-EJB 2.0 compliant container, then you must implement your own custom solution using Java Message Service (JMS).</a:t>
            </a:r>
          </a:p>
          <a:p>
            <a:endParaRPr lang="en-US" dirty="0" smtClean="0"/>
          </a:p>
          <a:p>
            <a:r>
              <a:rPr lang="en-US" dirty="0" smtClean="0"/>
              <a:t>----------------</a:t>
            </a:r>
          </a:p>
          <a:p>
            <a:endParaRPr lang="en-US" dirty="0" smtClean="0"/>
          </a:p>
          <a:p>
            <a:pPr algn="just"/>
            <a:r>
              <a:rPr lang="en-US" sz="1200" b="1" dirty="0" smtClean="0"/>
              <a:t>Implementation Strategies:</a:t>
            </a:r>
          </a:p>
          <a:p>
            <a:pPr algn="just"/>
            <a:endParaRPr lang="en-US" sz="1200" dirty="0" smtClean="0"/>
          </a:p>
          <a:p>
            <a:pPr algn="just"/>
            <a:r>
              <a:rPr lang="en-US" sz="1200" dirty="0" smtClean="0"/>
              <a:t>»MDBServiceActivatorStrategy</a:t>
            </a:r>
          </a:p>
          <a:p>
            <a:pPr algn="just"/>
            <a:r>
              <a:rPr lang="en-US" sz="1200" dirty="0" smtClean="0"/>
              <a:t>»CommandRequestStrategy</a:t>
            </a:r>
          </a:p>
          <a:p>
            <a:pPr algn="just"/>
            <a:r>
              <a:rPr lang="en-US" sz="1200" dirty="0" smtClean="0"/>
              <a:t>»ServiceActivatorAggregatorStrategy</a:t>
            </a:r>
          </a:p>
          <a:p>
            <a:pPr algn="just"/>
            <a:endParaRPr lang="en-US" sz="1200" dirty="0" smtClean="0"/>
          </a:p>
          <a:p>
            <a:pPr algn="just"/>
            <a:endParaRPr lang="en-US" sz="1200" dirty="0" smtClean="0"/>
          </a:p>
          <a:p>
            <a:pPr algn="just"/>
            <a:r>
              <a:rPr lang="en-US" sz="1200" b="1" dirty="0" smtClean="0"/>
              <a:t>POJO Service Activator Strategy: </a:t>
            </a:r>
            <a:r>
              <a:rPr lang="en-US" sz="1200" dirty="0" smtClean="0"/>
              <a:t>The most straightforward strategy for implementing the Service Activator is as a standalone JMS listener that listens and processes JMS messages. This is typical in POJO applications that do not use enterprise beans. This strategy integrates using JMS into POJO applications without using a J2EE container.</a:t>
            </a:r>
          </a:p>
          <a:p>
            <a:endParaRPr lang="en-US" dirty="0" smtClean="0"/>
          </a:p>
          <a:p>
            <a:pPr algn="just"/>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144</a:t>
            </a:fld>
            <a:endParaRPr lang="en-US"/>
          </a:p>
        </p:txBody>
      </p:sp>
    </p:spTree>
    <p:extLst>
      <p:ext uri="{BB962C8B-B14F-4D97-AF65-F5344CB8AC3E}">
        <p14:creationId xmlns:p14="http://schemas.microsoft.com/office/powerpoint/2010/main" val="2944325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Context:</a:t>
            </a:r>
            <a:r>
              <a:rPr lang="en-US" sz="1800" b="1" dirty="0" smtClean="0"/>
              <a:t> </a:t>
            </a:r>
            <a:r>
              <a:rPr lang="en-US" sz="1800" dirty="0" smtClean="0"/>
              <a:t>The presentation-tier request handling mechanism must control and coordinate processing of each user across multiple requests. Such control mechanisms may be managed in either a centralized or decentralized manner.</a:t>
            </a:r>
          </a:p>
          <a:p>
            <a:r>
              <a:rPr lang="en-US" sz="1200" dirty="0" smtClean="0">
                <a:solidFill>
                  <a:schemeClr val="hlink"/>
                </a:solidFill>
              </a:rPr>
              <a:t>--------------------------------------------------</a:t>
            </a:r>
          </a:p>
          <a:p>
            <a:endParaRPr lang="en-US" sz="1200" b="1" dirty="0" smtClean="0">
              <a:solidFill>
                <a:schemeClr val="hlink"/>
              </a:solidFill>
            </a:endParaRPr>
          </a:p>
          <a:p>
            <a:r>
              <a:rPr lang="en-US" sz="1800" b="1" dirty="0" smtClean="0">
                <a:solidFill>
                  <a:schemeClr val="hlink"/>
                </a:solidFill>
              </a:rPr>
              <a:t>Problem:</a:t>
            </a:r>
            <a:r>
              <a:rPr lang="en-US" sz="1800" b="1" dirty="0" smtClean="0"/>
              <a:t> </a:t>
            </a:r>
            <a:r>
              <a:rPr lang="en-US" sz="1800" dirty="0" smtClean="0"/>
              <a:t>When the user accesses the view directly without going through a centralized mechanism, two problems may occur as follows:</a:t>
            </a:r>
          </a:p>
          <a:p>
            <a:endParaRPr lang="en-US" sz="1800" dirty="0" smtClean="0"/>
          </a:p>
          <a:p>
            <a:r>
              <a:rPr lang="en-US" sz="1800" dirty="0" smtClean="0"/>
              <a:t>Each view is required to provide its own system services, often resulting in duplicate code. </a:t>
            </a:r>
          </a:p>
          <a:p>
            <a:endParaRPr lang="en-US" sz="1800" dirty="0" smtClean="0"/>
          </a:p>
          <a:p>
            <a:r>
              <a:rPr lang="en-US" sz="1800" dirty="0" smtClean="0"/>
              <a:t>View navigation is left to the views. This may result in commingled view content and view navigation.</a:t>
            </a:r>
          </a:p>
          <a:p>
            <a:endParaRPr lang="en-US" sz="1200" dirty="0" smtClean="0">
              <a:solidFill>
                <a:schemeClr val="hlink"/>
              </a:solidFill>
            </a:endParaRPr>
          </a:p>
          <a:p>
            <a:r>
              <a:rPr lang="en-US" sz="1200" dirty="0" smtClean="0">
                <a:solidFill>
                  <a:schemeClr val="hlink"/>
                </a:solidFill>
              </a:rPr>
              <a:t>------------------------------------------</a:t>
            </a:r>
          </a:p>
          <a:p>
            <a:pPr algn="just"/>
            <a:r>
              <a:rPr lang="en-US" b="1" u="sng" dirty="0" smtClean="0">
                <a:solidFill>
                  <a:schemeClr val="hlink"/>
                </a:solidFill>
              </a:rPr>
              <a:t>Forces:</a:t>
            </a:r>
          </a:p>
          <a:p>
            <a:pPr algn="just"/>
            <a:endParaRPr lang="en-US" b="1" u="sng" dirty="0" smtClean="0"/>
          </a:p>
          <a:p>
            <a:pPr algn="just"/>
            <a:r>
              <a:rPr lang="en-US" sz="1200" dirty="0" smtClean="0"/>
              <a:t>• Should be handled in one central location is instead replicated within numerous views.</a:t>
            </a:r>
          </a:p>
          <a:p>
            <a:pPr algn="just"/>
            <a:r>
              <a:rPr lang="en-US" sz="1200" dirty="0" smtClean="0"/>
              <a:t>• Decision points exist with respect to the retrieval and manipulation of data.</a:t>
            </a:r>
          </a:p>
          <a:p>
            <a:pPr algn="just"/>
            <a:r>
              <a:rPr lang="en-US" sz="1200" dirty="0" smtClean="0"/>
              <a:t>• Multiple views are used to respond to similar business requests.</a:t>
            </a:r>
          </a:p>
          <a:p>
            <a:pPr algn="just"/>
            <a:r>
              <a:rPr lang="en-US" sz="1200" dirty="0" smtClean="0"/>
              <a:t>• System services and view management logic are relatively sophisticated.</a:t>
            </a:r>
          </a:p>
          <a:p>
            <a:endParaRPr lang="en-US" sz="1200" dirty="0" smtClean="0">
              <a:solidFill>
                <a:schemeClr val="hlink"/>
              </a:solidFill>
            </a:endParaRPr>
          </a:p>
          <a:p>
            <a:r>
              <a:rPr lang="en-US" sz="1200" dirty="0" smtClean="0">
                <a:solidFill>
                  <a:schemeClr val="hlink"/>
                </a:solidFill>
              </a:rPr>
              <a:t>----------------------------------------</a:t>
            </a:r>
          </a:p>
          <a:p>
            <a:pPr algn="just"/>
            <a:r>
              <a:rPr lang="en-US" b="1" u="sng" dirty="0" smtClean="0">
                <a:solidFill>
                  <a:schemeClr val="hlink"/>
                </a:solidFill>
              </a:rPr>
              <a:t>Solution:</a:t>
            </a:r>
            <a:r>
              <a:rPr lang="en-US" sz="1200" b="1" dirty="0" smtClean="0"/>
              <a:t> </a:t>
            </a:r>
          </a:p>
          <a:p>
            <a:pPr algn="just"/>
            <a:endParaRPr lang="en-US" sz="1200" b="1" dirty="0" smtClean="0"/>
          </a:p>
          <a:p>
            <a:pPr algn="just"/>
            <a:r>
              <a:rPr lang="en-US" sz="1200" dirty="0" smtClean="0"/>
              <a:t>Use a controller as the initial point of contact for handling a request. The controller manages the handling of the request, including invoking security services such as authentication and authorization, delegating business processing, managing the choice of an appropriate view, handling errors, and managing the selection of content creation strategies.</a:t>
            </a:r>
          </a:p>
          <a:p>
            <a:pPr algn="just"/>
            <a:endParaRPr lang="en-US" sz="1200" dirty="0" smtClean="0"/>
          </a:p>
          <a:p>
            <a:pPr algn="just"/>
            <a:r>
              <a:rPr lang="en-US" sz="1200" dirty="0" smtClean="0"/>
              <a:t>The controller provides a centralized entry point that controls and manages Web request handling.</a:t>
            </a:r>
          </a:p>
          <a:p>
            <a:r>
              <a:rPr lang="en-US" sz="1200" dirty="0" smtClean="0">
                <a:solidFill>
                  <a:schemeClr val="hlink"/>
                </a:solidFill>
              </a:rPr>
              <a:t>------------------------------------------------------------</a:t>
            </a:r>
          </a:p>
          <a:p>
            <a:r>
              <a:rPr lang="en-US" sz="1200" b="1" dirty="0" smtClean="0">
                <a:solidFill>
                  <a:schemeClr val="hlink"/>
                </a:solidFill>
              </a:rPr>
              <a:t>Implementation Strategies:</a:t>
            </a:r>
          </a:p>
          <a:p>
            <a:endParaRPr lang="en-US" sz="1200" dirty="0" smtClean="0"/>
          </a:p>
          <a:p>
            <a:r>
              <a:rPr lang="en-US" sz="1200" dirty="0" smtClean="0"/>
              <a:t>»JSP Servlet Front Strategy</a:t>
            </a:r>
          </a:p>
          <a:p>
            <a:r>
              <a:rPr lang="en-US" sz="1200" dirty="0" smtClean="0"/>
              <a:t>»Front Strategy</a:t>
            </a:r>
          </a:p>
          <a:p>
            <a:r>
              <a:rPr lang="en-US" sz="1200" dirty="0" smtClean="0"/>
              <a:t>»Command and Controller Strategy</a:t>
            </a:r>
          </a:p>
          <a:p>
            <a:r>
              <a:rPr lang="en-US" sz="1200" dirty="0" smtClean="0"/>
              <a:t>»Physical Resource Mapping Strategy</a:t>
            </a:r>
          </a:p>
          <a:p>
            <a:r>
              <a:rPr lang="en-US" sz="1200" dirty="0" smtClean="0"/>
              <a:t>»Logical Resource Mapping Strategy</a:t>
            </a:r>
          </a:p>
          <a:p>
            <a:r>
              <a:rPr lang="en-US" sz="1200" dirty="0" smtClean="0"/>
              <a:t>»Dispatcher in Controller Strategy</a:t>
            </a:r>
          </a:p>
          <a:p>
            <a:r>
              <a:rPr lang="en-US" sz="1200" dirty="0" smtClean="0"/>
              <a:t>»Base Front Strategy</a:t>
            </a:r>
          </a:p>
          <a:p>
            <a:r>
              <a:rPr lang="en-US" sz="1200" dirty="0" smtClean="0"/>
              <a:t>»Filter Controller Strategy</a:t>
            </a:r>
          </a:p>
          <a:p>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28</a:t>
            </a:fld>
            <a:endParaRPr lang="en-US"/>
          </a:p>
        </p:txBody>
      </p:sp>
    </p:spTree>
    <p:extLst>
      <p:ext uri="{BB962C8B-B14F-4D97-AF65-F5344CB8AC3E}">
        <p14:creationId xmlns:p14="http://schemas.microsoft.com/office/powerpoint/2010/main" val="372359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u="sng" dirty="0" smtClean="0"/>
          </a:p>
          <a:p>
            <a:r>
              <a:rPr lang="en-US" sz="1200" u="sng" dirty="0" smtClean="0"/>
              <a:t>Bloated- overlarge, exccesive</a:t>
            </a:r>
          </a:p>
          <a:p>
            <a:r>
              <a:rPr lang="en-US" dirty="0" smtClean="0"/>
              <a:t>Synonyms:</a:t>
            </a:r>
            <a:br>
              <a:rPr lang="en-US" dirty="0" smtClean="0"/>
            </a:br>
            <a:r>
              <a:rPr lang="en-US" dirty="0" smtClean="0"/>
              <a:t>1. swell, inflate, enlarge, balloona</a:t>
            </a:r>
            <a:endParaRPr lang="en-US" sz="1200" u="sng" dirty="0" smtClean="0"/>
          </a:p>
          <a:p>
            <a:endParaRPr lang="en-US" sz="1200" u="sng" dirty="0" smtClean="0"/>
          </a:p>
          <a:p>
            <a:endParaRPr lang="en-US" sz="1200" u="sng" dirty="0" smtClean="0"/>
          </a:p>
          <a:p>
            <a:endParaRPr lang="en-US" sz="1200" u="sng" dirty="0" smtClean="0"/>
          </a:p>
          <a:p>
            <a:endParaRPr lang="en-US" sz="1200" u="sng" dirty="0" smtClean="0"/>
          </a:p>
          <a:p>
            <a:endParaRPr lang="en-US" sz="1200" u="sng" dirty="0" smtClean="0"/>
          </a:p>
          <a:p>
            <a:endParaRPr lang="en-US" sz="1200" u="sng" dirty="0" smtClean="0"/>
          </a:p>
          <a:p>
            <a:endParaRPr lang="en-US" sz="1200" u="sng"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35</a:t>
            </a:fld>
            <a:endParaRPr lang="en-US"/>
          </a:p>
        </p:txBody>
      </p:sp>
    </p:spTree>
    <p:extLst>
      <p:ext uri="{BB962C8B-B14F-4D97-AF65-F5344CB8AC3E}">
        <p14:creationId xmlns:p14="http://schemas.microsoft.com/office/powerpoint/2010/main" val="399837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Servlet Front Strategy- </a:t>
            </a:r>
            <a:r>
              <a:rPr lang="en-US" dirty="0" smtClean="0"/>
              <a:t>This strategy suggests implementing the controller as a servlet. Though semantically equivalent, it is preferred to the JSP Front Strategy.</a:t>
            </a:r>
          </a:p>
          <a:p>
            <a:endParaRPr lang="en-US" b="1" dirty="0" smtClean="0"/>
          </a:p>
          <a:p>
            <a:r>
              <a:rPr lang="en-US" b="1" dirty="0" smtClean="0"/>
              <a:t>JSP Front Strategy</a:t>
            </a:r>
          </a:p>
          <a:p>
            <a:r>
              <a:rPr lang="en-US" dirty="0" smtClean="0"/>
              <a:t>This strategy suggests implementing the controller as a JSP page. Though semantically equivalent, the Servlet Front Strategy is preferred to the JSP Front Strategy. Since the controller handles processing that is not specifically related to display formatting, it is a mismatch to implement this component as a JSP page.</a:t>
            </a:r>
          </a:p>
          <a:p>
            <a:endParaRPr lang="en-US" b="1" dirty="0" smtClean="0"/>
          </a:p>
          <a:p>
            <a:r>
              <a:rPr lang="en-US" b="1" dirty="0" smtClean="0"/>
              <a:t>Command and Controller Strategy</a:t>
            </a:r>
          </a:p>
          <a:p>
            <a:r>
              <a:rPr lang="en-US" dirty="0" smtClean="0"/>
              <a:t>Based on the Command pattern [GoF], the Command and Controller Strategy suggests providing a generic interface to the helper components to which the controller may delegate responsibility, minimizing the coupling among these components (see "View Helper" on page 33 for more information on helper components). Adding to or changing the work that needs to be completed by these helpers does not require any changes to the interface between the controller and the helpers, but rather to the type and/or content of the commands. This provides a flexible and easily extensible mechanism for developers to add request handling behaviors.</a:t>
            </a:r>
          </a:p>
          <a:p>
            <a:r>
              <a:rPr lang="en-US" dirty="0" smtClean="0"/>
              <a:t>Finally, because the command processing is not coupled to the command invocation, the command processing mechanism may be reused with various types of clients, not just with Web browsers. This strategy also facilitates the creation of composite commands</a:t>
            </a:r>
          </a:p>
          <a:p>
            <a:r>
              <a:rPr lang="en-US" b="1" dirty="0" smtClean="0"/>
              <a:t>-----------</a:t>
            </a:r>
          </a:p>
          <a:p>
            <a:r>
              <a:rPr lang="en-US" sz="1200" dirty="0" smtClean="0"/>
              <a:t>Physical Resource Mapping Strategy</a:t>
            </a:r>
          </a:p>
          <a:p>
            <a:r>
              <a:rPr lang="en-US" sz="1200" dirty="0" smtClean="0"/>
              <a:t>»Logical Resource Mapping Strategy</a:t>
            </a:r>
          </a:p>
          <a:p>
            <a:r>
              <a:rPr lang="en-US" sz="1200" dirty="0" smtClean="0"/>
              <a:t>»Dispatcher in Controller Strategy</a:t>
            </a:r>
          </a:p>
          <a:p>
            <a:r>
              <a:rPr lang="en-US" sz="1200" dirty="0" smtClean="0"/>
              <a:t>»Base Front Strategy</a:t>
            </a:r>
          </a:p>
          <a:p>
            <a:r>
              <a:rPr lang="en-US" sz="1200" dirty="0" smtClean="0"/>
              <a:t>»Filter Controller Strategy</a:t>
            </a:r>
            <a:endParaRPr lang="en-US" b="1" dirty="0" smtClean="0"/>
          </a:p>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36</a:t>
            </a:fld>
            <a:endParaRPr lang="en-US"/>
          </a:p>
        </p:txBody>
      </p:sp>
    </p:spTree>
    <p:extLst>
      <p:ext uri="{BB962C8B-B14F-4D97-AF65-F5344CB8AC3E}">
        <p14:creationId xmlns:p14="http://schemas.microsoft.com/office/powerpoint/2010/main" val="621385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39</a:t>
            </a:fld>
            <a:endParaRPr lang="en-US"/>
          </a:p>
        </p:txBody>
      </p:sp>
    </p:spTree>
    <p:extLst>
      <p:ext uri="{BB962C8B-B14F-4D97-AF65-F5344CB8AC3E}">
        <p14:creationId xmlns:p14="http://schemas.microsoft.com/office/powerpoint/2010/main" val="411080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hlink"/>
                </a:solidFill>
              </a:rPr>
              <a:t>Context:</a:t>
            </a:r>
            <a:r>
              <a:rPr lang="en-US" sz="1800" b="1" dirty="0" smtClean="0"/>
              <a:t> </a:t>
            </a:r>
            <a:r>
              <a:rPr lang="en-US" sz="1800" dirty="0" smtClean="0"/>
              <a:t>The system creates presentation content, which requires processing of dynamic business data.</a:t>
            </a:r>
          </a:p>
          <a:p>
            <a:r>
              <a:rPr lang="en-US" dirty="0" smtClean="0"/>
              <a:t>------------------------------------------</a:t>
            </a:r>
          </a:p>
          <a:p>
            <a:pPr lvl="1" algn="just"/>
            <a:r>
              <a:rPr lang="en-US" sz="1800" b="1" dirty="0" smtClean="0">
                <a:solidFill>
                  <a:schemeClr val="hlink"/>
                </a:solidFill>
              </a:rPr>
              <a:t>Problem:</a:t>
            </a:r>
            <a:r>
              <a:rPr lang="en-US" sz="1800" b="1" dirty="0" smtClean="0"/>
              <a:t> </a:t>
            </a:r>
            <a:r>
              <a:rPr lang="en-US" sz="1800" dirty="0" smtClean="0"/>
              <a:t>Presentation tier changes occur often and are difficult to develop and maintain when business data access logic and presentation formatting logic are interwoven. This makes the system less flexible, less reusable, and generally less resilient to change.</a:t>
            </a:r>
          </a:p>
          <a:p>
            <a:pPr lvl="1" algn="just"/>
            <a:r>
              <a:rPr lang="en-US" sz="1800" dirty="0" smtClean="0"/>
              <a:t>»Intermingling the business and systems logic with the view processing reduces modularity and also provides a poor separation of roles among Web production and software development teams.</a:t>
            </a:r>
          </a:p>
          <a:p>
            <a:r>
              <a:rPr lang="en-US" dirty="0" smtClean="0"/>
              <a:t>---------------------------------------</a:t>
            </a:r>
          </a:p>
          <a:p>
            <a:endParaRPr lang="en-US" dirty="0" smtClean="0"/>
          </a:p>
          <a:p>
            <a:pPr lvl="1"/>
            <a:r>
              <a:rPr lang="en-US" sz="1800" b="1" dirty="0" smtClean="0">
                <a:solidFill>
                  <a:schemeClr val="hlink"/>
                </a:solidFill>
              </a:rPr>
              <a:t>Forces:</a:t>
            </a:r>
          </a:p>
          <a:p>
            <a:pPr lvl="1"/>
            <a:endParaRPr lang="en-US" sz="1800" dirty="0" smtClean="0">
              <a:solidFill>
                <a:schemeClr val="hlink"/>
              </a:solidFill>
            </a:endParaRPr>
          </a:p>
          <a:p>
            <a:pPr lvl="1"/>
            <a:r>
              <a:rPr lang="en-US" sz="1800" dirty="0" smtClean="0"/>
              <a:t>•Business data assimilation requirements are nontrivial.</a:t>
            </a:r>
          </a:p>
          <a:p>
            <a:pPr lvl="1"/>
            <a:r>
              <a:rPr lang="en-US" sz="1800" dirty="0" smtClean="0"/>
              <a:t>•Embedding business logic in the view promotes a copy-and-paste type of reuse. </a:t>
            </a:r>
          </a:p>
          <a:p>
            <a:pPr lvl="1">
              <a:buFontTx/>
              <a:buChar char="•"/>
            </a:pPr>
            <a:r>
              <a:rPr lang="en-US" sz="1800" dirty="0" smtClean="0"/>
              <a:t>This causes maintenance problems and bugs, because a piece of logic is reused in the same or different view by simply duplicating it in the new location.</a:t>
            </a:r>
          </a:p>
          <a:p>
            <a:endParaRPr lang="en-US" sz="1800" dirty="0" smtClean="0"/>
          </a:p>
          <a:p>
            <a:pPr lvl="1"/>
            <a:r>
              <a:rPr lang="en-US" sz="1800" b="1" dirty="0" smtClean="0">
                <a:solidFill>
                  <a:schemeClr val="hlink"/>
                </a:solidFill>
              </a:rPr>
              <a:t>Solution: </a:t>
            </a:r>
          </a:p>
          <a:p>
            <a:pPr lvl="1"/>
            <a:endParaRPr lang="en-US" sz="1800" b="1" dirty="0" smtClean="0">
              <a:solidFill>
                <a:schemeClr val="hlink"/>
              </a:solidFill>
            </a:endParaRPr>
          </a:p>
          <a:p>
            <a:pPr lvl="1"/>
            <a:r>
              <a:rPr lang="en-US" sz="1800" dirty="0" smtClean="0"/>
              <a:t>A view contains formatting code, delegating its processing responsibilities to its helper classes, implemented as JavaBeans or custom tags. </a:t>
            </a:r>
          </a:p>
          <a:p>
            <a:pPr lvl="1"/>
            <a:endParaRPr lang="en-US" sz="1800" dirty="0" smtClean="0"/>
          </a:p>
          <a:p>
            <a:pPr lvl="1"/>
            <a:r>
              <a:rPr lang="en-US" sz="1800" dirty="0" smtClean="0"/>
              <a:t>Helpers also store the view's intermediate data model and serve as business data adapters.</a:t>
            </a:r>
          </a:p>
          <a:p>
            <a:r>
              <a:rPr lang="en-US" dirty="0" smtClean="0"/>
              <a:t>-------------------------</a:t>
            </a:r>
          </a:p>
          <a:p>
            <a:endParaRPr lang="en-US" dirty="0" smtClean="0"/>
          </a:p>
          <a:p>
            <a:r>
              <a:rPr lang="en-US" sz="1200" dirty="0" smtClean="0"/>
              <a:t>Implementation Strategies:</a:t>
            </a:r>
          </a:p>
          <a:p>
            <a:endParaRPr lang="en-US" sz="1200" dirty="0" smtClean="0"/>
          </a:p>
          <a:p>
            <a:r>
              <a:rPr lang="en-US" sz="1200" dirty="0" smtClean="0"/>
              <a:t>»JSP View Strategy</a:t>
            </a:r>
          </a:p>
          <a:p>
            <a:r>
              <a:rPr lang="en-US" sz="1200" dirty="0" smtClean="0"/>
              <a:t>»Servlet View Strategy</a:t>
            </a:r>
          </a:p>
          <a:p>
            <a:r>
              <a:rPr lang="en-US" sz="1200" dirty="0" smtClean="0"/>
              <a:t>»Java Bean Helper Strategy</a:t>
            </a:r>
          </a:p>
          <a:p>
            <a:r>
              <a:rPr lang="en-US" sz="1200" dirty="0" smtClean="0"/>
              <a:t>»Custom Tag Helper Strategy</a:t>
            </a:r>
          </a:p>
          <a:p>
            <a:r>
              <a:rPr lang="en-US" sz="1200" dirty="0" smtClean="0"/>
              <a:t>»Business Delegate as Helper Strategy</a:t>
            </a:r>
          </a:p>
          <a:p>
            <a:r>
              <a:rPr lang="en-US" sz="1200" dirty="0" smtClean="0"/>
              <a:t>»Transformer Helper Strategy</a:t>
            </a:r>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5F3397A7-D399-4B71-8AF3-C6F4DF781F41}" type="slidenum">
              <a:rPr lang="en-US" smtClean="0"/>
              <a:pPr/>
              <a:t>43</a:t>
            </a:fld>
            <a:endParaRPr lang="en-US"/>
          </a:p>
        </p:txBody>
      </p:sp>
    </p:spTree>
    <p:extLst>
      <p:ext uri="{BB962C8B-B14F-4D97-AF65-F5344CB8AC3E}">
        <p14:creationId xmlns:p14="http://schemas.microsoft.com/office/powerpoint/2010/main" val="126405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r>
              <a:rPr lang="en-US" smtClean="0"/>
              <a:t>12/11/02</a:t>
            </a:r>
            <a:endParaRPr lang="en-US"/>
          </a:p>
        </p:txBody>
      </p:sp>
      <p:sp>
        <p:nvSpPr>
          <p:cNvPr id="17" name="Footer Placeholder 16"/>
          <p:cNvSpPr>
            <a:spLocks noGrp="1"/>
          </p:cNvSpPr>
          <p:nvPr>
            <p:ph type="ftr" sz="quarter" idx="11"/>
          </p:nvPr>
        </p:nvSpPr>
        <p:spPr/>
        <p:txBody>
          <a:bodyPr/>
          <a:lstStyle/>
          <a:p>
            <a:r>
              <a:rPr lang="en-US" smtClean="0"/>
              <a:t>CMSI 688 Object Technologies</a:t>
            </a:r>
            <a:endParaRPr lang="en-US"/>
          </a:p>
        </p:txBody>
      </p:sp>
      <p:sp>
        <p:nvSpPr>
          <p:cNvPr id="29" name="Slide Number Placeholder 28"/>
          <p:cNvSpPr>
            <a:spLocks noGrp="1"/>
          </p:cNvSpPr>
          <p:nvPr>
            <p:ph type="sldNum" sz="quarter" idx="12"/>
          </p:nvPr>
        </p:nvSpPr>
        <p:spPr/>
        <p:txBody>
          <a:bodyPr/>
          <a:lstStyle/>
          <a:p>
            <a:fld id="{B6F15528-21DE-4FAA-801E-634DDDAF4B2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12/11/02</a:t>
            </a:r>
            <a:endParaRPr lang="en-US"/>
          </a:p>
        </p:txBody>
      </p:sp>
      <p:sp>
        <p:nvSpPr>
          <p:cNvPr id="5" name="Footer Placeholder 4"/>
          <p:cNvSpPr>
            <a:spLocks noGrp="1"/>
          </p:cNvSpPr>
          <p:nvPr>
            <p:ph type="ftr" sz="quarter" idx="11"/>
          </p:nvPr>
        </p:nvSpPr>
        <p:spPr/>
        <p:txBody>
          <a:bodyPr/>
          <a:lstStyle/>
          <a:p>
            <a:r>
              <a:rPr lang="en-US" smtClean="0"/>
              <a:t>CMSI 688 Object Technologies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12/11/02</a:t>
            </a:r>
            <a:endParaRPr lang="en-US"/>
          </a:p>
        </p:txBody>
      </p:sp>
      <p:sp>
        <p:nvSpPr>
          <p:cNvPr id="5" name="Footer Placeholder 4"/>
          <p:cNvSpPr>
            <a:spLocks noGrp="1"/>
          </p:cNvSpPr>
          <p:nvPr>
            <p:ph type="ftr" sz="quarter" idx="11"/>
          </p:nvPr>
        </p:nvSpPr>
        <p:spPr/>
        <p:txBody>
          <a:bodyPr/>
          <a:lstStyle/>
          <a:p>
            <a:r>
              <a:rPr lang="en-US" smtClean="0"/>
              <a:t>CMSI 688 Object Technologies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t>12/11/02</a:t>
            </a:r>
            <a:endParaRPr lang="en-US"/>
          </a:p>
        </p:txBody>
      </p:sp>
      <p:sp>
        <p:nvSpPr>
          <p:cNvPr id="5" name="Footer Placeholder 4"/>
          <p:cNvSpPr>
            <a:spLocks noGrp="1"/>
          </p:cNvSpPr>
          <p:nvPr>
            <p:ph type="ftr" sz="quarter" idx="11"/>
          </p:nvPr>
        </p:nvSpPr>
        <p:spPr/>
        <p:txBody>
          <a:bodyPr/>
          <a:lstStyle/>
          <a:p>
            <a:r>
              <a:rPr lang="en-US" smtClean="0"/>
              <a:t>CMSI 688 Object Technologies</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t>12/11/02</a:t>
            </a:r>
            <a:endParaRPr lang="en-US"/>
          </a:p>
        </p:txBody>
      </p:sp>
      <p:sp>
        <p:nvSpPr>
          <p:cNvPr id="5" name="Footer Placeholder 4"/>
          <p:cNvSpPr>
            <a:spLocks noGrp="1"/>
          </p:cNvSpPr>
          <p:nvPr>
            <p:ph type="ftr" sz="quarter" idx="11"/>
          </p:nvPr>
        </p:nvSpPr>
        <p:spPr/>
        <p:txBody>
          <a:bodyPr/>
          <a:lstStyle/>
          <a:p>
            <a:r>
              <a:rPr lang="en-US" smtClean="0"/>
              <a:t>CMSI 688 Object Technologies</a:t>
            </a:r>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t>12/11/02</a:t>
            </a:r>
            <a:endParaRPr lang="en-US"/>
          </a:p>
        </p:txBody>
      </p:sp>
      <p:sp>
        <p:nvSpPr>
          <p:cNvPr id="6" name="Footer Placeholder 5"/>
          <p:cNvSpPr>
            <a:spLocks noGrp="1"/>
          </p:cNvSpPr>
          <p:nvPr>
            <p:ph type="ftr" sz="quarter" idx="11"/>
          </p:nvPr>
        </p:nvSpPr>
        <p:spPr/>
        <p:txBody>
          <a:bodyPr/>
          <a:lstStyle/>
          <a:p>
            <a:r>
              <a:rPr lang="en-US" smtClean="0"/>
              <a:t>CMSI 688 Object Technologies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t>12/11/02</a:t>
            </a:r>
            <a:endParaRPr lang="en-US"/>
          </a:p>
        </p:txBody>
      </p:sp>
      <p:sp>
        <p:nvSpPr>
          <p:cNvPr id="8" name="Footer Placeholder 7"/>
          <p:cNvSpPr>
            <a:spLocks noGrp="1"/>
          </p:cNvSpPr>
          <p:nvPr>
            <p:ph type="ftr" sz="quarter" idx="11"/>
          </p:nvPr>
        </p:nvSpPr>
        <p:spPr/>
        <p:txBody>
          <a:bodyPr/>
          <a:lstStyle/>
          <a:p>
            <a:r>
              <a:rPr lang="en-US" smtClean="0"/>
              <a:t>CMSI 688 Object Technologies</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t>12/11/02</a:t>
            </a:r>
            <a:endParaRPr lang="en-US"/>
          </a:p>
        </p:txBody>
      </p:sp>
      <p:sp>
        <p:nvSpPr>
          <p:cNvPr id="4" name="Footer Placeholder 3"/>
          <p:cNvSpPr>
            <a:spLocks noGrp="1"/>
          </p:cNvSpPr>
          <p:nvPr>
            <p:ph type="ftr" sz="quarter" idx="11"/>
          </p:nvPr>
        </p:nvSpPr>
        <p:spPr/>
        <p:txBody>
          <a:bodyPr/>
          <a:lstStyle/>
          <a:p>
            <a:r>
              <a:rPr lang="en-US" smtClean="0"/>
              <a:t>CMSI 688 Object Technologies</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12/11/02</a:t>
            </a:r>
            <a:endParaRPr lang="en-US"/>
          </a:p>
        </p:txBody>
      </p:sp>
      <p:sp>
        <p:nvSpPr>
          <p:cNvPr id="3" name="Footer Placeholder 2"/>
          <p:cNvSpPr>
            <a:spLocks noGrp="1"/>
          </p:cNvSpPr>
          <p:nvPr>
            <p:ph type="ftr" sz="quarter" idx="11"/>
          </p:nvPr>
        </p:nvSpPr>
        <p:spPr/>
        <p:txBody>
          <a:bodyPr/>
          <a:lstStyle/>
          <a:p>
            <a:r>
              <a:rPr lang="en-US" smtClean="0"/>
              <a:t>CMSI 688 Object Technologies</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t>12/11/02</a:t>
            </a:r>
            <a:endParaRPr lang="en-US"/>
          </a:p>
        </p:txBody>
      </p:sp>
      <p:sp>
        <p:nvSpPr>
          <p:cNvPr id="6" name="Footer Placeholder 5"/>
          <p:cNvSpPr>
            <a:spLocks noGrp="1"/>
          </p:cNvSpPr>
          <p:nvPr>
            <p:ph type="ftr" sz="quarter" idx="11"/>
          </p:nvPr>
        </p:nvSpPr>
        <p:spPr/>
        <p:txBody>
          <a:bodyPr/>
          <a:lstStyle/>
          <a:p>
            <a:r>
              <a:rPr lang="en-US" smtClean="0"/>
              <a:t>CMSI 688 Object Technologies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t>12/11/02</a:t>
            </a:r>
            <a:endParaRPr lang="en-US"/>
          </a:p>
        </p:txBody>
      </p:sp>
      <p:sp>
        <p:nvSpPr>
          <p:cNvPr id="6" name="Footer Placeholder 5"/>
          <p:cNvSpPr>
            <a:spLocks noGrp="1"/>
          </p:cNvSpPr>
          <p:nvPr>
            <p:ph type="ftr" sz="quarter" idx="11"/>
          </p:nvPr>
        </p:nvSpPr>
        <p:spPr/>
        <p:txBody>
          <a:bodyPr/>
          <a:lstStyle/>
          <a:p>
            <a:r>
              <a:rPr lang="en-US" smtClean="0"/>
              <a:t>CMSI 688 Object Technologies</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r>
              <a:rPr lang="en-US" smtClean="0"/>
              <a:t>12/11/02</a:t>
            </a:r>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r>
              <a:rPr lang="en-US" smtClean="0"/>
              <a:t>CMSI 688 Object Technologies</a:t>
            </a:r>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7.wm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8.wmf"/><Relationship Id="rId4" Type="http://schemas.openxmlformats.org/officeDocument/2006/relationships/oleObject" Target="../embeddings/oleObject2.bin"/></Relationships>
</file>

<file path=ppt/slides/_rels/slide112.xml.rels><?xml version="1.0" encoding="UTF-8" standalone="yes"?>
<Relationships xmlns="http://schemas.openxmlformats.org/package/2006/relationships"><Relationship Id="rId2" Type="http://schemas.openxmlformats.org/officeDocument/2006/relationships/hyperlink" Target="mk:@MSITStore:D:\corporate%20training\design%20patterns\Prentice.Core.J2EE.Patterns.Best.Practices.And.Design.Strategies.2nd.Edition.chm::/0131422464_ch07lev1sec5.html#ch07lev1sec5"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mk:@MSITStore:D:\corporate%20training\design%20patterns\Prentice.Core.J2EE.Patterns.Best.Practices.And.Design.Strategies.2nd.Edition.chm::/0131422464_ch07lev1sec5.html#ch07lev1sec5"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hyperlink" Target="mk:@MSITStore:D:\corporate%20training\design%20patterns\Prentice.Core.J2EE.Patterns.Best.Practices.And.Design.Strategies.2nd.Edition.chm::/0131422464_ch07lev1sec5.html#ch07lev1sec5"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6.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mk:@MSITStore:D:\corporate%20training\design%20patterns\Prentice.Core.J2EE.Patterns.Best.Practices.And.Design.Strategies.2nd.Edition.chm::/0131422464_ch07lev1sec5.html#ch07lev1sec5"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hyperlink" Target="mk:@MSITStore:D:\corporate%20training\design%20patterns\Prentice.Core.J2EE.Patterns.Best.Practices.And.Design.Strategies.2nd.Edition.chm::/0131422464_ch07lev1sec7.html#ch07lev1sec7"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mk:@MSITStore:D:\corporate%20training\design%20patterns\Prentice.Core.J2EE.Patterns.Best.Practices.And.Design.Strategies.2nd.Edition.chm::/0131422464_ch06lev1sec2.html#ch06lev4sec23" TargetMode="External"/><Relationship Id="rId3" Type="http://schemas.openxmlformats.org/officeDocument/2006/relationships/hyperlink" Target="mk:@MSITStore:D:\corporate%20training\design%20patterns\Prentice.Core.J2EE.Patterns.Best.Practices.And.Design.Strategies.2nd.Edition.chm::/0131422464_ch06lev1sec2.html#ch06lev4sec18" TargetMode="External"/><Relationship Id="rId7" Type="http://schemas.openxmlformats.org/officeDocument/2006/relationships/hyperlink" Target="mk:@MSITStore:D:\corporate%20training\design%20patterns\Prentice.Core.J2EE.Patterns.Best.Practices.And.Design.Strategies.2nd.Edition.chm::/0131422464_ch06lev1sec5.html#ch06lev4sec56" TargetMode="External"/><Relationship Id="rId2" Type="http://schemas.openxmlformats.org/officeDocument/2006/relationships/hyperlink" Target="mk:@MSITStore:D:\corporate%20training\design%20patterns\Prentice.Core.J2EE.Patterns.Best.Practices.And.Design.Strategies.2nd.Edition.chm::/0131422464_ch06lev1sec2.html#ch06lev4sec17" TargetMode="External"/><Relationship Id="rId1" Type="http://schemas.openxmlformats.org/officeDocument/2006/relationships/slideLayout" Target="../slideLayouts/slideLayout2.xml"/><Relationship Id="rId6" Type="http://schemas.openxmlformats.org/officeDocument/2006/relationships/hyperlink" Target="mk:@MSITStore:D:\corporate%20training\design%20patterns\Prentice.Core.J2EE.Patterns.Best.Practices.And.Design.Strategies.2nd.Edition.chm::/0131422464_ch06lev1sec5.html#ch06lev4sec55" TargetMode="External"/><Relationship Id="rId5" Type="http://schemas.openxmlformats.org/officeDocument/2006/relationships/hyperlink" Target="mk:@MSITStore:D:\corporate%20training\design%20patterns\Prentice.Core.J2EE.Patterns.Best.Practices.And.Design.Strategies.2nd.Edition.chm::/0131422464_ch06lev1sec5.html#ch06lev4sec54" TargetMode="External"/><Relationship Id="rId4" Type="http://schemas.openxmlformats.org/officeDocument/2006/relationships/hyperlink" Target="mk:@MSITStore:D:\corporate%20training\design%20patterns\Prentice.Core.J2EE.Patterns.Best.Practices.And.Design.Strategies.2nd.Edition.chm::/0131422464_ch06lev1sec5.html#ch06lev4sec53"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772400" cy="2841625"/>
          </a:xfrm>
        </p:spPr>
        <p:txBody>
          <a:bodyPr>
            <a:noAutofit/>
          </a:bodyPr>
          <a:lstStyle/>
          <a:p>
            <a:r>
              <a:rPr lang="en-US" sz="9600" dirty="0" smtClean="0">
                <a:solidFill>
                  <a:schemeClr val="accent5">
                    <a:lumMod val="50000"/>
                  </a:schemeClr>
                </a:solidFill>
              </a:rPr>
              <a:t>Why Design?</a:t>
            </a:r>
            <a:endParaRPr lang="en-US" sz="9600" dirty="0">
              <a:solidFill>
                <a:schemeClr val="accent5">
                  <a:lumMod val="50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Multi layered Architecture</a:t>
            </a:r>
            <a:endParaRPr lang="en-US" dirty="0"/>
          </a:p>
        </p:txBody>
      </p:sp>
      <p:pic>
        <p:nvPicPr>
          <p:cNvPr id="4" name="Content Placeholder 3" descr="Dado%20Cubes.jpg"/>
          <p:cNvPicPr>
            <a:picLocks noGrp="1" noChangeAspect="1"/>
          </p:cNvPicPr>
          <p:nvPr>
            <p:ph idx="1"/>
          </p:nvPr>
        </p:nvPicPr>
        <p:blipFill>
          <a:blip r:embed="rId2" cstate="print"/>
          <a:stretch>
            <a:fillRect/>
          </a:stretch>
        </p:blipFill>
        <p:spPr>
          <a:xfrm>
            <a:off x="0" y="1219200"/>
            <a:ext cx="2997200" cy="5257800"/>
          </a:xfrm>
        </p:spPr>
      </p:pic>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6" name="Picture 4" descr="image001"/>
          <p:cNvPicPr>
            <a:picLocks noChangeAspect="1" noChangeArrowheads="1"/>
          </p:cNvPicPr>
          <p:nvPr/>
        </p:nvPicPr>
        <p:blipFill>
          <a:blip r:embed="rId3" cstate="print"/>
          <a:srcRect t="1802"/>
          <a:stretch>
            <a:fillRect/>
          </a:stretch>
        </p:blipFill>
        <p:spPr>
          <a:xfrm>
            <a:off x="3048000" y="1219200"/>
            <a:ext cx="6096000" cy="5257800"/>
          </a:xfrm>
          <a:prstGeom prst="rect">
            <a:avLst/>
          </a:prstGeom>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400" dirty="0" smtClean="0"/>
              <a:t>Service Locator</a:t>
            </a:r>
            <a:endParaRPr lang="en-US" sz="4400" dirty="0"/>
          </a:p>
        </p:txBody>
      </p:sp>
      <p:pic>
        <p:nvPicPr>
          <p:cNvPr id="6146" name="Picture 2" descr="E:\DesignPatterns\images\service_locator.gif"/>
          <p:cNvPicPr>
            <a:picLocks noGrp="1" noChangeAspect="1" noChangeArrowheads="1"/>
          </p:cNvPicPr>
          <p:nvPr>
            <p:ph idx="1"/>
          </p:nvPr>
        </p:nvPicPr>
        <p:blipFill>
          <a:blip r:embed="rId2" cstate="print"/>
          <a:stretch>
            <a:fillRect/>
          </a:stretch>
        </p:blipFill>
        <p:spPr bwMode="auto">
          <a:xfrm>
            <a:off x="0" y="1295400"/>
            <a:ext cx="9144000" cy="518160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l"/>
            <a:r>
              <a:rPr lang="en-US" dirty="0" smtClean="0"/>
              <a:t>Service Locator</a:t>
            </a:r>
            <a:endParaRPr lang="en-US" dirty="0"/>
          </a:p>
        </p:txBody>
      </p:sp>
      <p:sp>
        <p:nvSpPr>
          <p:cNvPr id="3" name="Content Placeholder 2"/>
          <p:cNvSpPr>
            <a:spLocks noGrp="1"/>
          </p:cNvSpPr>
          <p:nvPr>
            <p:ph idx="1"/>
          </p:nvPr>
        </p:nvSpPr>
        <p:spPr>
          <a:xfrm>
            <a:off x="0" y="1600200"/>
            <a:ext cx="9144000" cy="4191000"/>
          </a:xfrm>
        </p:spPr>
        <p:txBody>
          <a:bodyPr>
            <a:noAutofit/>
          </a:bodyPr>
          <a:lstStyle/>
          <a:p>
            <a:pPr algn="just"/>
            <a:r>
              <a:rPr lang="en-US" dirty="0" smtClean="0"/>
              <a:t>Use a Service Locator object to abstract all JNDI usage and to hide the complexities of initial context creation, EJB home object lookup, and EJB object re-creation.</a:t>
            </a:r>
          </a:p>
          <a:p>
            <a:pPr lvl="1" algn="just"/>
            <a:r>
              <a:rPr lang="en-US" sz="2800" dirty="0" smtClean="0"/>
              <a:t>Multiple clients can reuse the Service Locator object to reduce code complexity.</a:t>
            </a:r>
          </a:p>
          <a:p>
            <a:pPr lvl="1" algn="just"/>
            <a:r>
              <a:rPr lang="en-US" sz="2800" dirty="0" smtClean="0"/>
              <a:t> provide a single point of control.</a:t>
            </a:r>
          </a:p>
          <a:p>
            <a:pPr lvl="1" algn="just"/>
            <a:r>
              <a:rPr lang="en-US" sz="2800" dirty="0" smtClean="0"/>
              <a:t> Service Locator can improve performance by providing a caching  facility.</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Service Locator</a:t>
            </a:r>
            <a:endParaRPr lang="en-US" dirty="0"/>
          </a:p>
        </p:txBody>
      </p:sp>
      <p:pic>
        <p:nvPicPr>
          <p:cNvPr id="9218" name="Picture 2"/>
          <p:cNvPicPr>
            <a:picLocks noGrp="1" noChangeAspect="1" noChangeArrowheads="1"/>
          </p:cNvPicPr>
          <p:nvPr>
            <p:ph idx="1"/>
          </p:nvPr>
        </p:nvPicPr>
        <p:blipFill>
          <a:blip r:embed="rId2" cstate="print"/>
          <a:stretch>
            <a:fillRect/>
          </a:stretch>
        </p:blipFill>
        <p:spPr bwMode="auto">
          <a:xfrm>
            <a:off x="-1" y="1676400"/>
            <a:ext cx="9144001" cy="4648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vert="horz" anchor="ctr">
            <a:normAutofit fontScale="90000"/>
            <a:scene3d>
              <a:camera prst="orthographicFront"/>
              <a:lightRig rig="soft" dir="t">
                <a:rot lat="0" lon="0" rev="16800000"/>
              </a:lightRig>
            </a:scene3d>
            <a:sp3d prstMaterial="softEdge">
              <a:bevelT w="38100" h="38100"/>
            </a:sp3d>
          </a:bodyPr>
          <a:lstStyle/>
          <a:p>
            <a:pPr algn="l"/>
            <a:r>
              <a:rPr lang="en-US" sz="8000" dirty="0" smtClean="0">
                <a:solidFill>
                  <a:srgbClr val="00B0F0"/>
                </a:solidFill>
              </a:rPr>
              <a:t>Session</a:t>
            </a:r>
            <a:r>
              <a:rPr lang="en-US" sz="4800" dirty="0" smtClean="0">
                <a:solidFill>
                  <a:srgbClr val="00B0F0"/>
                </a:solidFill>
              </a:rPr>
              <a:t> </a:t>
            </a:r>
            <a:r>
              <a:rPr lang="en-US" sz="8000" dirty="0" smtClean="0">
                <a:solidFill>
                  <a:srgbClr val="00B0F0"/>
                </a:solidFill>
              </a:rPr>
              <a:t>Façade</a:t>
            </a:r>
            <a:endParaRPr lang="en-US" sz="4800" dirty="0">
              <a:solidFill>
                <a:srgbClr val="00B0F0"/>
              </a:solidFill>
            </a:endParaRPr>
          </a:p>
        </p:txBody>
      </p:sp>
      <p:sp>
        <p:nvSpPr>
          <p:cNvPr id="3" name="Content Placeholder 2"/>
          <p:cNvSpPr>
            <a:spLocks noGrp="1"/>
          </p:cNvSpPr>
          <p:nvPr>
            <p:ph idx="1"/>
          </p:nvPr>
        </p:nvSpPr>
        <p:spPr>
          <a:xfrm>
            <a:off x="0" y="5334000"/>
            <a:ext cx="9144000" cy="1524000"/>
          </a:xfrm>
        </p:spPr>
        <p:txBody>
          <a:bodyPr>
            <a:noAutofit/>
          </a:bodyPr>
          <a:lstStyle/>
          <a:p>
            <a:pPr algn="just"/>
            <a:r>
              <a:rPr lang="en-US" sz="2400" dirty="0" smtClean="0"/>
              <a:t>In multi-tiered application, business logic is encapsulated in server-side components. </a:t>
            </a:r>
          </a:p>
          <a:p>
            <a:pPr algn="just"/>
            <a:r>
              <a:rPr lang="en-US" sz="2400" dirty="0" smtClean="0"/>
              <a:t>Business component expose interfaces and hide complexity to client.</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103</a:t>
            </a:fld>
            <a:endParaRPr lang="en-US"/>
          </a:p>
        </p:txBody>
      </p:sp>
      <p:sp>
        <p:nvSpPr>
          <p:cNvPr id="5" name="Rectangle 4"/>
          <p:cNvSpPr/>
          <p:nvPr/>
        </p:nvSpPr>
        <p:spPr>
          <a:xfrm>
            <a:off x="0" y="1066800"/>
            <a:ext cx="9144000" cy="830997"/>
          </a:xfrm>
          <a:prstGeom prst="rect">
            <a:avLst/>
          </a:prstGeom>
        </p:spPr>
        <p:txBody>
          <a:bodyPr wrap="square">
            <a:spAutoFit/>
          </a:bodyPr>
          <a:lstStyle/>
          <a:p>
            <a:r>
              <a:rPr lang="en-US" sz="2400" dirty="0" smtClean="0"/>
              <a:t>Session Façade </a:t>
            </a:r>
            <a:r>
              <a:rPr lang="en-US" sz="2400" dirty="0" smtClean="0">
                <a:solidFill>
                  <a:srgbClr val="FFFF00"/>
                </a:solidFill>
              </a:rPr>
              <a:t>hides</a:t>
            </a:r>
            <a:r>
              <a:rPr lang="en-US" sz="2400" dirty="0" smtClean="0"/>
              <a:t> business object complexity and </a:t>
            </a:r>
            <a:r>
              <a:rPr lang="en-US" sz="2400" dirty="0" smtClean="0">
                <a:solidFill>
                  <a:srgbClr val="FFFF00"/>
                </a:solidFill>
              </a:rPr>
              <a:t>centralizes</a:t>
            </a:r>
            <a:r>
              <a:rPr lang="en-US" sz="2400" dirty="0" smtClean="0"/>
              <a:t> workflow handling.</a:t>
            </a:r>
            <a:endParaRPr lang="en-US" sz="2400" dirty="0"/>
          </a:p>
        </p:txBody>
      </p:sp>
      <p:pic>
        <p:nvPicPr>
          <p:cNvPr id="6" name="Picture 6"/>
          <p:cNvPicPr>
            <a:picLocks noChangeAspect="1" noChangeArrowheads="1"/>
          </p:cNvPicPr>
          <p:nvPr/>
        </p:nvPicPr>
        <p:blipFill>
          <a:blip r:embed="rId3" cstate="print"/>
          <a:srcRect t="19423" b="11208"/>
          <a:stretch>
            <a:fillRect/>
          </a:stretch>
        </p:blipFill>
        <p:spPr bwMode="auto">
          <a:xfrm>
            <a:off x="0" y="1828800"/>
            <a:ext cx="91440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Session Facade</a:t>
            </a:r>
            <a:endParaRPr lang="en-US" dirty="0"/>
          </a:p>
        </p:txBody>
      </p:sp>
      <p:pic>
        <p:nvPicPr>
          <p:cNvPr id="10242" name="Picture 2"/>
          <p:cNvPicPr>
            <a:picLocks noGrp="1" noChangeAspect="1" noChangeArrowheads="1"/>
          </p:cNvPicPr>
          <p:nvPr>
            <p:ph idx="1"/>
          </p:nvPr>
        </p:nvPicPr>
        <p:blipFill>
          <a:blip r:embed="rId3" cstate="print"/>
          <a:srcRect/>
          <a:stretch>
            <a:fillRect/>
          </a:stretch>
        </p:blipFill>
        <p:spPr bwMode="auto">
          <a:xfrm>
            <a:off x="0" y="1295400"/>
            <a:ext cx="9144000" cy="4876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Session Facade</a:t>
            </a:r>
            <a:endParaRPr lang="en-US" dirty="0"/>
          </a:p>
        </p:txBody>
      </p:sp>
      <p:pic>
        <p:nvPicPr>
          <p:cNvPr id="11266" name="Picture 2"/>
          <p:cNvPicPr>
            <a:picLocks noGrp="1" noChangeAspect="1" noChangeArrowheads="1"/>
          </p:cNvPicPr>
          <p:nvPr>
            <p:ph idx="1"/>
          </p:nvPr>
        </p:nvPicPr>
        <p:blipFill>
          <a:blip r:embed="rId2" cstate="print"/>
          <a:stretch>
            <a:fillRect/>
          </a:stretch>
        </p:blipFill>
        <p:spPr bwMode="auto">
          <a:xfrm>
            <a:off x="0" y="1447800"/>
            <a:ext cx="9144000" cy="4648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838200"/>
          </a:xfrm>
        </p:spPr>
        <p:txBody>
          <a:bodyPr/>
          <a:lstStyle/>
          <a:p>
            <a:pPr algn="l"/>
            <a:r>
              <a:rPr lang="en-US" dirty="0" smtClean="0"/>
              <a:t>Session Facade</a:t>
            </a:r>
            <a:endParaRPr lang="en-US" dirty="0"/>
          </a:p>
        </p:txBody>
      </p:sp>
      <p:pic>
        <p:nvPicPr>
          <p:cNvPr id="5122" name="Picture 2" descr="E:\DesignPatterns\images\session_facade.gif"/>
          <p:cNvPicPr>
            <a:picLocks noGrp="1" noChangeAspect="1" noChangeArrowheads="1"/>
          </p:cNvPicPr>
          <p:nvPr>
            <p:ph idx="1"/>
          </p:nvPr>
        </p:nvPicPr>
        <p:blipFill>
          <a:blip r:embed="rId2" cstate="print"/>
          <a:stretch>
            <a:fillRect/>
          </a:stretch>
        </p:blipFill>
        <p:spPr bwMode="auto">
          <a:xfrm>
            <a:off x="0" y="1066800"/>
            <a:ext cx="9144000" cy="5029200"/>
          </a:xfrm>
          <a:prstGeom prst="rect">
            <a:avLst/>
          </a:prstGeom>
          <a:noFill/>
        </p:spPr>
      </p:pic>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pic>
        <p:nvPicPr>
          <p:cNvPr id="5" name="Picture 3"/>
          <p:cNvPicPr>
            <a:picLocks noChangeAspect="1" noChangeArrowheads="1"/>
          </p:cNvPicPr>
          <p:nvPr/>
        </p:nvPicPr>
        <p:blipFill>
          <a:blip r:embed="rId3" cstate="print"/>
          <a:srcRect/>
          <a:stretch>
            <a:fillRect/>
          </a:stretch>
        </p:blipFill>
        <p:spPr bwMode="auto">
          <a:xfrm>
            <a:off x="0" y="4419600"/>
            <a:ext cx="35814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Session Facade</a:t>
            </a:r>
            <a:endParaRPr lang="en-US" dirty="0"/>
          </a:p>
        </p:txBody>
      </p:sp>
      <p:sp>
        <p:nvSpPr>
          <p:cNvPr id="3" name="Content Placeholder 2"/>
          <p:cNvSpPr>
            <a:spLocks noGrp="1"/>
          </p:cNvSpPr>
          <p:nvPr>
            <p:ph idx="1"/>
          </p:nvPr>
        </p:nvSpPr>
        <p:spPr>
          <a:xfrm>
            <a:off x="0" y="1371600"/>
            <a:ext cx="9144000" cy="4937760"/>
          </a:xfrm>
        </p:spPr>
        <p:txBody>
          <a:bodyPr>
            <a:normAutofit lnSpcReduction="10000"/>
          </a:bodyPr>
          <a:lstStyle/>
          <a:p>
            <a:pPr algn="just"/>
            <a:r>
              <a:rPr lang="en-US" dirty="0" smtClean="0"/>
              <a:t> Client calls interfaces provided by Business Objects directly and this leads to tight coupling, which leads to direct dependence between clients and business objects;</a:t>
            </a:r>
          </a:p>
          <a:p>
            <a:pPr lvl="1" algn="just"/>
            <a:r>
              <a:rPr lang="en-US" dirty="0" smtClean="0"/>
              <a:t>Too many method invocations between client and server, leading to network performance problems;</a:t>
            </a:r>
          </a:p>
          <a:p>
            <a:pPr lvl="1" algn="just"/>
            <a:r>
              <a:rPr lang="en-US" dirty="0" smtClean="0"/>
              <a:t> Provide a simpler interface to the clients by hiding all the complex interactions and interdependencies between business components</a:t>
            </a:r>
          </a:p>
          <a:p>
            <a:pPr lvl="1" algn="just"/>
            <a:r>
              <a:rPr lang="en-US" dirty="0" smtClean="0"/>
              <a:t> A unified service layer must be provided for coarse-grained access by all clients, based on use cases.</a:t>
            </a:r>
          </a:p>
          <a:p>
            <a:pPr algn="just"/>
            <a:r>
              <a:rPr lang="en-US" dirty="0" smtClean="0"/>
              <a:t>Business Object is not protected from misuse.</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Session Facade</a:t>
            </a:r>
            <a:endParaRPr lang="en-US" dirty="0"/>
          </a:p>
        </p:txBody>
      </p:sp>
      <p:sp>
        <p:nvSpPr>
          <p:cNvPr id="3" name="Content Placeholder 2"/>
          <p:cNvSpPr>
            <a:spLocks noGrp="1"/>
          </p:cNvSpPr>
          <p:nvPr>
            <p:ph idx="1"/>
          </p:nvPr>
        </p:nvSpPr>
        <p:spPr>
          <a:xfrm>
            <a:off x="0" y="1600200"/>
            <a:ext cx="9144000" cy="4709160"/>
          </a:xfrm>
        </p:spPr>
        <p:txBody>
          <a:bodyPr>
            <a:normAutofit/>
          </a:bodyPr>
          <a:lstStyle/>
          <a:p>
            <a:pPr algn="just"/>
            <a:r>
              <a:rPr lang="en-US" dirty="0" smtClean="0"/>
              <a:t> </a:t>
            </a:r>
            <a:r>
              <a:rPr lang="en-US" sz="2400" dirty="0" smtClean="0"/>
              <a:t>Use a session bean as a facade to encapsulate the complexity of interactions between the business objects in a workflow.</a:t>
            </a:r>
          </a:p>
          <a:p>
            <a:pPr algn="just"/>
            <a:endParaRPr lang="en-US" sz="2400" dirty="0" smtClean="0"/>
          </a:p>
          <a:p>
            <a:pPr algn="just"/>
            <a:r>
              <a:rPr lang="en-US" sz="2400" b="1" dirty="0" smtClean="0"/>
              <a:t>The Session Façade will be responsible for</a:t>
            </a:r>
            <a:r>
              <a:rPr lang="en-US" sz="2400" dirty="0" smtClean="0"/>
              <a:t> Locating, creating and modifying the business objects Providing a uniform coarse-grained service access.</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Session Facade</a:t>
            </a:r>
            <a:endParaRPr lang="en-US" dirty="0"/>
          </a:p>
        </p:txBody>
      </p:sp>
      <p:sp>
        <p:nvSpPr>
          <p:cNvPr id="3" name="Content Placeholder 2"/>
          <p:cNvSpPr>
            <a:spLocks noGrp="1"/>
          </p:cNvSpPr>
          <p:nvPr>
            <p:ph idx="1"/>
          </p:nvPr>
        </p:nvSpPr>
        <p:spPr>
          <a:xfrm>
            <a:off x="0" y="1600200"/>
            <a:ext cx="9144000" cy="4709160"/>
          </a:xfrm>
        </p:spPr>
        <p:txBody>
          <a:bodyPr>
            <a:normAutofit/>
          </a:bodyPr>
          <a:lstStyle/>
          <a:p>
            <a:pPr algn="just"/>
            <a:r>
              <a:rPr lang="en-US" sz="2600" dirty="0" smtClean="0"/>
              <a:t> Use-case approach to defining Session Façade interface</a:t>
            </a:r>
          </a:p>
          <a:p>
            <a:pPr algn="just"/>
            <a:r>
              <a:rPr lang="en-US" sz="2600" dirty="0" smtClean="0"/>
              <a:t> Simpler, uniform interface to the clients</a:t>
            </a:r>
          </a:p>
          <a:p>
            <a:pPr algn="just"/>
            <a:r>
              <a:rPr lang="en-US" sz="2600" dirty="0" smtClean="0"/>
              <a:t>Reduce coupling between clients and business objects</a:t>
            </a:r>
          </a:p>
          <a:p>
            <a:pPr algn="just"/>
            <a:r>
              <a:rPr lang="en-US" sz="2600" dirty="0" smtClean="0"/>
              <a:t> Less network traffic</a:t>
            </a:r>
          </a:p>
          <a:p>
            <a:pPr algn="just"/>
            <a:r>
              <a:rPr lang="en-US" sz="2600" dirty="0" smtClean="0"/>
              <a:t> Coarse-grained abstraction of workflow</a:t>
            </a:r>
          </a:p>
          <a:p>
            <a:pPr algn="just"/>
            <a:r>
              <a:rPr lang="en-US" sz="2600" dirty="0" smtClean="0"/>
              <a:t> Centralize security and transaction management</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5400" dirty="0" smtClean="0"/>
              <a:t>Layering</a:t>
            </a:r>
            <a:endParaRPr lang="en-US" sz="5400" dirty="0"/>
          </a:p>
        </p:txBody>
      </p:sp>
      <p:pic>
        <p:nvPicPr>
          <p:cNvPr id="8194" name="Picture 2"/>
          <p:cNvPicPr>
            <a:picLocks noGrp="1" noChangeAspect="1" noChangeArrowheads="1"/>
          </p:cNvPicPr>
          <p:nvPr>
            <p:ph idx="1"/>
          </p:nvPr>
        </p:nvPicPr>
        <p:blipFill>
          <a:blip r:embed="rId2" cstate="print"/>
          <a:srcRect/>
          <a:stretch>
            <a:fillRect/>
          </a:stretch>
        </p:blipFill>
        <p:spPr bwMode="auto">
          <a:xfrm>
            <a:off x="0" y="1295400"/>
            <a:ext cx="9144000" cy="5257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0"/>
            <a:ext cx="8229600" cy="1143000"/>
          </a:xfrm>
        </p:spPr>
        <p:txBody>
          <a:bodyPr>
            <a:normAutofit fontScale="90000"/>
          </a:bodyPr>
          <a:lstStyle/>
          <a:p>
            <a:r>
              <a:rPr lang="en-US" dirty="0"/>
              <a:t>Fine Grained Entity Bean Design Idiom</a:t>
            </a:r>
          </a:p>
        </p:txBody>
      </p:sp>
      <p:sp>
        <p:nvSpPr>
          <p:cNvPr id="9219" name="Rectangle 3"/>
          <p:cNvSpPr>
            <a:spLocks noGrp="1" noChangeArrowheads="1"/>
          </p:cNvSpPr>
          <p:nvPr>
            <p:ph idx="1"/>
          </p:nvPr>
        </p:nvSpPr>
        <p:spPr>
          <a:xfrm>
            <a:off x="457200" y="5334000"/>
            <a:ext cx="8458200" cy="838200"/>
          </a:xfrm>
        </p:spPr>
        <p:txBody>
          <a:bodyPr>
            <a:normAutofit/>
          </a:bodyPr>
          <a:lstStyle/>
          <a:p>
            <a:r>
              <a:rPr lang="en-US" sz="2400" dirty="0"/>
              <a:t>The client calls </a:t>
            </a:r>
            <a:r>
              <a:rPr lang="en-US" sz="2400" dirty="0" err="1"/>
              <a:t>accessor</a:t>
            </a:r>
            <a:r>
              <a:rPr lang="en-US" sz="2400" dirty="0"/>
              <a:t> methods on an entity bean to read the value of every individual data member</a:t>
            </a:r>
          </a:p>
        </p:txBody>
      </p:sp>
      <p:sp>
        <p:nvSpPr>
          <p:cNvPr id="9221" name="Rectangle 5"/>
          <p:cNvSpPr>
            <a:spLocks noChangeArrowheads="1"/>
          </p:cNvSpPr>
          <p:nvPr/>
        </p:nvSpPr>
        <p:spPr bwMode="auto">
          <a:xfrm>
            <a:off x="1833563" y="2352675"/>
            <a:ext cx="9144000" cy="0"/>
          </a:xfrm>
          <a:prstGeom prst="rect">
            <a:avLst/>
          </a:prstGeom>
          <a:noFill/>
          <a:ln w="9525">
            <a:noFill/>
            <a:miter lim="800000"/>
            <a:headEnd/>
            <a:tailEnd/>
          </a:ln>
          <a:effectLst/>
        </p:spPr>
        <p:txBody>
          <a:bodyPr>
            <a:spAutoFit/>
          </a:bodyPr>
          <a:lstStyle/>
          <a:p>
            <a:endParaRPr lang="en-US"/>
          </a:p>
        </p:txBody>
      </p:sp>
      <p:graphicFrame>
        <p:nvGraphicFramePr>
          <p:cNvPr id="9222" name="Object 6"/>
          <p:cNvGraphicFramePr>
            <a:graphicFrameLocks noChangeAspect="1"/>
          </p:cNvGraphicFramePr>
          <p:nvPr/>
        </p:nvGraphicFramePr>
        <p:xfrm>
          <a:off x="0" y="1447800"/>
          <a:ext cx="9144000" cy="3733800"/>
        </p:xfrm>
        <a:graphic>
          <a:graphicData uri="http://schemas.openxmlformats.org/presentationml/2006/ole">
            <mc:AlternateContent xmlns:mc="http://schemas.openxmlformats.org/markup-compatibility/2006">
              <mc:Choice xmlns:v="urn:schemas-microsoft-com:vml" Requires="v">
                <p:oleObj spid="_x0000_s16406" name="Visio" r:id="rId3" imgW="7346520" imgH="2889000" progId="">
                  <p:embed/>
                </p:oleObj>
              </mc:Choice>
              <mc:Fallback>
                <p:oleObj name="Visio" r:id="rId3" imgW="7346520" imgH="28890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47800"/>
                        <a:ext cx="914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0" y="0"/>
            <a:ext cx="9144000" cy="1143000"/>
          </a:xfrm>
        </p:spPr>
        <p:txBody>
          <a:bodyPr>
            <a:normAutofit fontScale="90000"/>
          </a:bodyPr>
          <a:lstStyle/>
          <a:p>
            <a:r>
              <a:rPr lang="en-US" dirty="0"/>
              <a:t>Coarse Grained Entity Bean Design Idiom</a:t>
            </a:r>
          </a:p>
        </p:txBody>
      </p:sp>
      <p:sp>
        <p:nvSpPr>
          <p:cNvPr id="45059" name="Rectangle 3"/>
          <p:cNvSpPr>
            <a:spLocks noGrp="1" noChangeArrowheads="1"/>
          </p:cNvSpPr>
          <p:nvPr>
            <p:ph idx="1"/>
          </p:nvPr>
        </p:nvSpPr>
        <p:spPr>
          <a:xfrm>
            <a:off x="381000" y="5791200"/>
            <a:ext cx="8458200" cy="685800"/>
          </a:xfrm>
        </p:spPr>
        <p:txBody>
          <a:bodyPr>
            <a:noAutofit/>
          </a:bodyPr>
          <a:lstStyle/>
          <a:p>
            <a:pPr>
              <a:lnSpc>
                <a:spcPct val="90000"/>
              </a:lnSpc>
            </a:pPr>
            <a:r>
              <a:rPr lang="en-US" sz="2400" dirty="0"/>
              <a:t>The client uses an entity bean to retrieve a state object populated with database data</a:t>
            </a:r>
          </a:p>
        </p:txBody>
      </p:sp>
      <p:sp>
        <p:nvSpPr>
          <p:cNvPr id="45060" name="Rectangle 4"/>
          <p:cNvSpPr>
            <a:spLocks noChangeArrowheads="1"/>
          </p:cNvSpPr>
          <p:nvPr/>
        </p:nvSpPr>
        <p:spPr bwMode="auto">
          <a:xfrm>
            <a:off x="1833563" y="2119313"/>
            <a:ext cx="9144000" cy="0"/>
          </a:xfrm>
          <a:prstGeom prst="rect">
            <a:avLst/>
          </a:prstGeom>
          <a:noFill/>
          <a:ln w="9525">
            <a:noFill/>
            <a:miter lim="800000"/>
            <a:headEnd/>
            <a:tailEnd/>
          </a:ln>
          <a:effectLst/>
        </p:spPr>
        <p:txBody>
          <a:bodyPr>
            <a:spAutoFit/>
          </a:bodyPr>
          <a:lstStyle/>
          <a:p>
            <a:endParaRPr lang="en-US"/>
          </a:p>
        </p:txBody>
      </p:sp>
      <p:graphicFrame>
        <p:nvGraphicFramePr>
          <p:cNvPr id="45061" name="Object 5"/>
          <p:cNvGraphicFramePr>
            <a:graphicFrameLocks noChangeAspect="1"/>
          </p:cNvGraphicFramePr>
          <p:nvPr/>
        </p:nvGraphicFramePr>
        <p:xfrm>
          <a:off x="0" y="1371600"/>
          <a:ext cx="9144000" cy="4191000"/>
        </p:xfrm>
        <a:graphic>
          <a:graphicData uri="http://schemas.openxmlformats.org/presentationml/2006/ole">
            <mc:AlternateContent xmlns:mc="http://schemas.openxmlformats.org/markup-compatibility/2006">
              <mc:Choice xmlns:v="urn:schemas-microsoft-com:vml" Requires="v">
                <p:oleObj spid="_x0000_s17430" r:id="rId4" imgW="7348945" imgH="3519329" progId="">
                  <p:embed/>
                </p:oleObj>
              </mc:Choice>
              <mc:Fallback>
                <p:oleObj r:id="rId4" imgW="7348945" imgH="3519329"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71600"/>
                        <a:ext cx="9144000" cy="419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Composite Entity</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r>
              <a:rPr lang="en-US" dirty="0" smtClean="0"/>
              <a:t>You want to use entity beans to implement your conceptual domain model</a:t>
            </a:r>
          </a:p>
          <a:p>
            <a:endParaRPr lang="en-US" dirty="0" smtClean="0"/>
          </a:p>
          <a:p>
            <a:r>
              <a:rPr lang="en-US" dirty="0" smtClean="0"/>
              <a:t>problems can arise when using entity beans to implement </a:t>
            </a:r>
            <a:r>
              <a:rPr lang="en-US" dirty="0" smtClean="0">
                <a:hlinkClick r:id="rId2" action="ppaction://hlinkfile"/>
              </a:rPr>
              <a:t>Business Objects</a:t>
            </a:r>
            <a:r>
              <a:rPr lang="en-US" dirty="0" smtClean="0"/>
              <a:t>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r>
              <a:rPr lang="en-US" dirty="0" smtClean="0"/>
              <a:t>The first problem is deciding whether to use remote or local entity beans.</a:t>
            </a:r>
          </a:p>
          <a:p>
            <a:r>
              <a:rPr lang="en-US" dirty="0" smtClean="0"/>
              <a:t> Remote entity beans are associated with network overhead and can degrade the performance of the application when not used appropriately.</a:t>
            </a:r>
          </a:p>
          <a:p>
            <a:r>
              <a:rPr lang="en-US" dirty="0" smtClean="0"/>
              <a:t>The second problem is deciding how to implement persistence of your </a:t>
            </a:r>
            <a:r>
              <a:rPr lang="en-US" dirty="0" smtClean="0">
                <a:hlinkClick r:id="rId2" action="ppaction://hlinkfile"/>
              </a:rPr>
              <a:t>Business Objects</a:t>
            </a:r>
            <a:r>
              <a:rPr lang="en-US" dirty="0" smtClean="0"/>
              <a:t>  as entity beans. You can implement transparent persistence using container-managed persistence and not write your own persistence code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Forces</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You want to avoid the drawbacks of remote entity beans, such as network overhead and remote inter-entity bean relationships.</a:t>
            </a:r>
          </a:p>
          <a:p>
            <a:r>
              <a:rPr lang="en-US" dirty="0" smtClean="0"/>
              <a:t>You want to leverage bean-managed persistence (BMP) using custom or legacy persistence implementations.</a:t>
            </a:r>
          </a:p>
          <a:p>
            <a:r>
              <a:rPr lang="en-US" dirty="0" smtClean="0"/>
              <a:t>You want to implement parent-child relationships efficiently when implementing </a:t>
            </a:r>
            <a:r>
              <a:rPr lang="en-US" dirty="0" smtClean="0">
                <a:hlinkClick r:id="rId2" action="ppaction://hlinkfile"/>
              </a:rPr>
              <a:t>Business Objects</a:t>
            </a:r>
            <a:r>
              <a:rPr lang="en-US" dirty="0" smtClean="0"/>
              <a:t>  as entity beans.</a:t>
            </a:r>
          </a:p>
          <a:p>
            <a:r>
              <a:rPr lang="en-US" dirty="0" smtClean="0"/>
              <a:t>You want to encapsulate and aggregate existing POJO </a:t>
            </a:r>
            <a:r>
              <a:rPr lang="en-US" dirty="0" smtClean="0">
                <a:hlinkClick r:id="rId2" action="ppaction://hlinkfile"/>
              </a:rPr>
              <a:t>Business Objects</a:t>
            </a:r>
            <a:r>
              <a:rPr lang="en-US" dirty="0" smtClean="0"/>
              <a:t>  with entity beans.</a:t>
            </a:r>
          </a:p>
          <a:p>
            <a:r>
              <a:rPr lang="en-US" dirty="0" smtClean="0"/>
              <a:t>You want to leverage EJB container transaction management and security features.</a:t>
            </a:r>
          </a:p>
          <a:p>
            <a:r>
              <a:rPr lang="en-US" dirty="0" smtClean="0"/>
              <a:t>You want to encapsulate the physical database design from the clients.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pic>
        <p:nvPicPr>
          <p:cNvPr id="193538" name="Picture 2"/>
          <p:cNvPicPr>
            <a:picLocks noChangeAspect="1" noChangeArrowheads="1"/>
          </p:cNvPicPr>
          <p:nvPr/>
        </p:nvPicPr>
        <p:blipFill>
          <a:blip r:embed="rId2" cstate="print"/>
          <a:srcRect/>
          <a:stretch>
            <a:fillRect/>
          </a:stretch>
        </p:blipFill>
        <p:spPr bwMode="auto">
          <a:xfrm>
            <a:off x="0" y="0"/>
            <a:ext cx="88392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Object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a:t>When there is little or no business logic in a business operation, applications will typically let clients directly access business data in the data store. </a:t>
            </a:r>
            <a:endParaRPr lang="en-US" dirty="0" smtClean="0"/>
          </a:p>
          <a:p>
            <a:r>
              <a:rPr lang="en-US" dirty="0" smtClean="0"/>
              <a:t>For </a:t>
            </a:r>
            <a:r>
              <a:rPr lang="en-US" dirty="0"/>
              <a:t>example, a presentation tier component such as a command helper or JSP view, or a business-tier component can directly access a Data </a:t>
            </a:r>
            <a:r>
              <a:rPr lang="en-US" dirty="0" smtClean="0"/>
              <a:t> </a:t>
            </a:r>
            <a:r>
              <a:rPr lang="en-US" dirty="0"/>
              <a:t>In this scenario, there is no notion of an object model in the business tier. </a:t>
            </a:r>
            <a:endParaRPr lang="en-US" dirty="0" smtClean="0"/>
          </a:p>
          <a:p>
            <a:r>
              <a:rPr lang="en-US" dirty="0" smtClean="0"/>
              <a:t>Instead</a:t>
            </a:r>
            <a:r>
              <a:rPr lang="en-US" dirty="0"/>
              <a:t>, the application requirements are fulfilled by a procedural implementation. This approach is acceptable for some applications when the data model closely represents the conceptual domain model.</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39756345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pic>
        <p:nvPicPr>
          <p:cNvPr id="5" name="Picture 4"/>
          <p:cNvPicPr>
            <a:picLocks noChangeAspect="1"/>
          </p:cNvPicPr>
          <p:nvPr/>
        </p:nvPicPr>
        <p:blipFill>
          <a:blip r:embed="rId2"/>
          <a:stretch>
            <a:fillRect/>
          </a:stretch>
        </p:blipFill>
        <p:spPr>
          <a:xfrm>
            <a:off x="0" y="1600200"/>
            <a:ext cx="9288780" cy="3680460"/>
          </a:xfrm>
          <a:prstGeom prst="rect">
            <a:avLst/>
          </a:prstGeom>
        </p:spPr>
      </p:pic>
    </p:spTree>
    <p:extLst>
      <p:ext uri="{BB962C8B-B14F-4D97-AF65-F5344CB8AC3E}">
        <p14:creationId xmlns:p14="http://schemas.microsoft.com/office/powerpoint/2010/main" val="7567217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Forces</a:t>
            </a:r>
            <a:br>
              <a:rPr lang="en-US" dirty="0"/>
            </a:br>
            <a:endParaRPr lang="en-US" dirty="0"/>
          </a:p>
        </p:txBody>
      </p:sp>
      <p:sp>
        <p:nvSpPr>
          <p:cNvPr id="3" name="Content Placeholder 2"/>
          <p:cNvSpPr>
            <a:spLocks noGrp="1"/>
          </p:cNvSpPr>
          <p:nvPr>
            <p:ph idx="1"/>
          </p:nvPr>
        </p:nvSpPr>
        <p:spPr/>
        <p:txBody>
          <a:bodyPr/>
          <a:lstStyle/>
          <a:p>
            <a:r>
              <a:rPr lang="en-US" dirty="0" smtClean="0"/>
              <a:t>Components </a:t>
            </a:r>
            <a:r>
              <a:rPr lang="en-US" dirty="0"/>
              <a:t>such as bean-managed entity beans, session beans, servlets, and other objects like helpers for JSP pages need to retrieve and store information from persistent stores and other data sources like legacy systems, B2B, LDAP, and so forth.</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8657368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Solution</a:t>
            </a:r>
            <a:br>
              <a:rPr lang="en-US" dirty="0"/>
            </a:br>
            <a:endParaRPr lang="en-US" dirty="0"/>
          </a:p>
        </p:txBody>
      </p:sp>
      <p:sp>
        <p:nvSpPr>
          <p:cNvPr id="3" name="Content Placeholder 2"/>
          <p:cNvSpPr>
            <a:spLocks noGrp="1"/>
          </p:cNvSpPr>
          <p:nvPr>
            <p:ph idx="1"/>
          </p:nvPr>
        </p:nvSpPr>
        <p:spPr/>
        <p:txBody>
          <a:bodyPr/>
          <a:lstStyle/>
          <a:p>
            <a:r>
              <a:rPr lang="en-US" b="1" dirty="0" smtClean="0"/>
              <a:t>Use </a:t>
            </a:r>
            <a:r>
              <a:rPr lang="en-US" b="1" dirty="0"/>
              <a:t>a Data Access Object (DAO) to abstract and encapsulate all access to the data source. The DAO manages the connection with the data source to obtain and store data.</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281504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44562"/>
          </a:xfrm>
        </p:spPr>
        <p:txBody>
          <a:bodyPr/>
          <a:lstStyle/>
          <a:p>
            <a:pPr algn="l"/>
            <a:r>
              <a:rPr lang="en-US" dirty="0" smtClean="0"/>
              <a:t>Multi Tiered architecture</a:t>
            </a:r>
            <a:endParaRPr lang="en-US" dirty="0"/>
          </a:p>
        </p:txBody>
      </p:sp>
      <p:pic>
        <p:nvPicPr>
          <p:cNvPr id="4" name="Content Placeholder 3" descr="0305.jpg"/>
          <p:cNvPicPr>
            <a:picLocks noGrp="1" noChangeAspect="1"/>
          </p:cNvPicPr>
          <p:nvPr>
            <p:ph idx="1"/>
          </p:nvPr>
        </p:nvPicPr>
        <p:blipFill>
          <a:blip r:embed="rId2" cstate="print"/>
          <a:stretch>
            <a:fillRect/>
          </a:stretch>
        </p:blipFill>
        <p:spPr>
          <a:xfrm>
            <a:off x="0" y="1066800"/>
            <a:ext cx="3452332" cy="5410200"/>
          </a:xfrm>
        </p:spPr>
      </p:pic>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pic>
        <p:nvPicPr>
          <p:cNvPr id="5" name="Picture 4" descr="Boston%20Traffic%206%20am.png"/>
          <p:cNvPicPr>
            <a:picLocks noChangeAspect="1"/>
          </p:cNvPicPr>
          <p:nvPr/>
        </p:nvPicPr>
        <p:blipFill>
          <a:blip r:embed="rId3" cstate="print"/>
          <a:stretch>
            <a:fillRect/>
          </a:stretch>
        </p:blipFill>
        <p:spPr>
          <a:xfrm>
            <a:off x="3810000" y="1066800"/>
            <a:ext cx="5334000" cy="5410200"/>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dirty="0" err="1"/>
              <a:t>BusinessObject</a:t>
            </a:r>
            <a:endParaRPr lang="en-US" b="1" dirty="0"/>
          </a:p>
          <a:p>
            <a:r>
              <a:rPr lang="en-US" dirty="0"/>
              <a:t>The </a:t>
            </a:r>
            <a:r>
              <a:rPr lang="en-US" dirty="0" err="1"/>
              <a:t>BusinessObject</a:t>
            </a:r>
            <a:r>
              <a:rPr lang="en-US" dirty="0"/>
              <a:t> represents the data client. It is the object that requires access to the data source to obtain and store data. A </a:t>
            </a:r>
            <a:r>
              <a:rPr lang="en-US" dirty="0" err="1"/>
              <a:t>BusinessObject</a:t>
            </a:r>
            <a:r>
              <a:rPr lang="en-US" dirty="0"/>
              <a:t> may be implemented as a session bean, entity bean, or some other Java object, in addition to a servlet or helper bean that accesses the data source.</a:t>
            </a:r>
          </a:p>
          <a:p>
            <a:r>
              <a:rPr lang="en-US" b="1" dirty="0" err="1"/>
              <a:t>DataAccessObject</a:t>
            </a:r>
            <a:endParaRPr lang="en-US" b="1" dirty="0"/>
          </a:p>
          <a:p>
            <a:r>
              <a:rPr lang="en-US" dirty="0"/>
              <a:t>The </a:t>
            </a:r>
            <a:r>
              <a:rPr lang="en-US" dirty="0" err="1"/>
              <a:t>DataAccessObject</a:t>
            </a:r>
            <a:r>
              <a:rPr lang="en-US" dirty="0"/>
              <a:t> is the primary object of this pattern. The </a:t>
            </a:r>
            <a:r>
              <a:rPr lang="en-US" dirty="0" err="1"/>
              <a:t>DataAccessObject</a:t>
            </a:r>
            <a:r>
              <a:rPr lang="en-US" dirty="0"/>
              <a:t> abstracts the underlying data access implementation for the </a:t>
            </a:r>
            <a:r>
              <a:rPr lang="en-US" dirty="0" err="1"/>
              <a:t>BusinessObject</a:t>
            </a:r>
            <a:r>
              <a:rPr lang="en-US" dirty="0"/>
              <a:t> to enable transparent access to the data source. The </a:t>
            </a:r>
            <a:r>
              <a:rPr lang="en-US" dirty="0" err="1"/>
              <a:t>BusinessObject</a:t>
            </a:r>
            <a:r>
              <a:rPr lang="en-US" dirty="0"/>
              <a:t> also delegates data load and store operations to the </a:t>
            </a:r>
            <a:r>
              <a:rPr lang="en-US" dirty="0" err="1"/>
              <a:t>DataAccessObject</a:t>
            </a:r>
            <a:r>
              <a:rPr lang="en-US" dirty="0"/>
              <a: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7169141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121</a:t>
            </a:fld>
            <a:endParaRPr lang="en-US"/>
          </a:p>
        </p:txBody>
      </p:sp>
      <p:pic>
        <p:nvPicPr>
          <p:cNvPr id="13314" name="Picture 2"/>
          <p:cNvPicPr>
            <a:picLocks noChangeAspect="1" noChangeArrowheads="1"/>
          </p:cNvPicPr>
          <p:nvPr/>
        </p:nvPicPr>
        <p:blipFill>
          <a:blip r:embed="rId3" cstate="print"/>
          <a:srcRect/>
          <a:stretch>
            <a:fillRect/>
          </a:stretch>
        </p:blipFill>
        <p:spPr bwMode="auto">
          <a:xfrm>
            <a:off x="0" y="1752600"/>
            <a:ext cx="9144000" cy="4572000"/>
          </a:xfrm>
          <a:prstGeom prst="rect">
            <a:avLst/>
          </a:prstGeom>
          <a:noFill/>
          <a:ln w="9525">
            <a:noFill/>
            <a:miter lim="800000"/>
            <a:headEnd/>
            <a:tailEnd/>
          </a:ln>
          <a:effectLst/>
        </p:spPr>
      </p:pic>
      <p:sp>
        <p:nvSpPr>
          <p:cNvPr id="4" name="TextBox 3"/>
          <p:cNvSpPr txBox="1"/>
          <p:nvPr/>
        </p:nvSpPr>
        <p:spPr>
          <a:xfrm>
            <a:off x="0" y="0"/>
            <a:ext cx="9144000" cy="830997"/>
          </a:xfrm>
          <a:prstGeom prst="rect">
            <a:avLst/>
          </a:prstGeom>
          <a:noFill/>
        </p:spPr>
        <p:txBody>
          <a:bodyPr wrap="square" rtlCol="0">
            <a:spAutoFit/>
          </a:bodyPr>
          <a:lstStyle/>
          <a:p>
            <a:r>
              <a:rPr lang="en-US" sz="4800" b="1" dirty="0" smtClean="0">
                <a:ln w="6350">
                  <a:noFill/>
                </a:ln>
                <a:solidFill>
                  <a:srgbClr val="00B0F0"/>
                </a:solidFill>
                <a:effectLst>
                  <a:outerShdw blurRad="114300" dist="101600" dir="2700000" algn="tl" rotWithShape="0">
                    <a:srgbClr val="000000">
                      <a:alpha val="40000"/>
                    </a:srgbClr>
                  </a:outerShdw>
                </a:effectLst>
                <a:latin typeface="+mj-lt"/>
                <a:ea typeface="+mj-ea"/>
                <a:cs typeface="+mj-cs"/>
              </a:rPr>
              <a:t>Value List Handler</a:t>
            </a:r>
            <a:endParaRPr lang="en-US" sz="4800" b="1" dirty="0">
              <a:ln w="6350">
                <a:noFill/>
              </a:ln>
              <a:solidFill>
                <a:srgbClr val="00B0F0"/>
              </a:solidFill>
              <a:effectLst>
                <a:outerShdw blurRad="114300" dist="101600" dir="2700000" algn="tl" rotWithShape="0">
                  <a:srgbClr val="000000">
                    <a:alpha val="40000"/>
                  </a:srgbClr>
                </a:outerShdw>
              </a:effectLst>
              <a:latin typeface="+mj-lt"/>
              <a:ea typeface="+mj-ea"/>
              <a:cs typeface="+mj-cs"/>
            </a:endParaRPr>
          </a:p>
        </p:txBody>
      </p:sp>
      <p:sp>
        <p:nvSpPr>
          <p:cNvPr id="5" name="Rectangle 4"/>
          <p:cNvSpPr>
            <a:spLocks noChangeArrowheads="1"/>
          </p:cNvSpPr>
          <p:nvPr/>
        </p:nvSpPr>
        <p:spPr bwMode="auto">
          <a:xfrm>
            <a:off x="0" y="914400"/>
            <a:ext cx="9144000" cy="830997"/>
          </a:xfrm>
          <a:prstGeom prst="rect">
            <a:avLst/>
          </a:prstGeom>
          <a:noFill/>
          <a:ln w="9525">
            <a:noFill/>
            <a:miter lim="800000"/>
            <a:headEnd/>
            <a:tailEnd/>
          </a:ln>
        </p:spPr>
        <p:txBody>
          <a:bodyPr wrap="square">
            <a:spAutoFit/>
          </a:bodyPr>
          <a:lstStyle/>
          <a:p>
            <a:r>
              <a:rPr lang="en-US" sz="2400" dirty="0"/>
              <a:t>Value List Handler manages </a:t>
            </a:r>
            <a:r>
              <a:rPr lang="en-US" sz="2400" dirty="0">
                <a:solidFill>
                  <a:srgbClr val="FFFF00"/>
                </a:solidFill>
              </a:rPr>
              <a:t>query</a:t>
            </a:r>
            <a:r>
              <a:rPr lang="en-US" sz="2400" dirty="0">
                <a:solidFill>
                  <a:schemeClr val="hlink"/>
                </a:solidFill>
              </a:rPr>
              <a:t> </a:t>
            </a:r>
            <a:r>
              <a:rPr lang="en-US" sz="2400" dirty="0">
                <a:solidFill>
                  <a:srgbClr val="FFFF00"/>
                </a:solidFill>
              </a:rPr>
              <a:t>execution</a:t>
            </a:r>
            <a:r>
              <a:rPr lang="en-US" sz="2400" dirty="0"/>
              <a:t>, </a:t>
            </a:r>
            <a:r>
              <a:rPr lang="en-US" sz="2400" dirty="0">
                <a:solidFill>
                  <a:srgbClr val="FFFF00"/>
                </a:solidFill>
              </a:rPr>
              <a:t>results</a:t>
            </a:r>
            <a:r>
              <a:rPr lang="en-US" sz="2400" dirty="0">
                <a:solidFill>
                  <a:schemeClr val="hlink"/>
                </a:solidFill>
              </a:rPr>
              <a:t> </a:t>
            </a:r>
            <a:r>
              <a:rPr lang="en-US" sz="2400" dirty="0">
                <a:solidFill>
                  <a:srgbClr val="FFFF00"/>
                </a:solidFill>
              </a:rPr>
              <a:t>caching</a:t>
            </a:r>
            <a:r>
              <a:rPr lang="en-US" sz="2400" dirty="0"/>
              <a:t>, and </a:t>
            </a:r>
            <a:r>
              <a:rPr lang="en-US" sz="2400" dirty="0">
                <a:solidFill>
                  <a:srgbClr val="FFFF00"/>
                </a:solidFill>
              </a:rPr>
              <a:t>results</a:t>
            </a:r>
            <a:r>
              <a:rPr lang="en-US" sz="2400" dirty="0">
                <a:solidFill>
                  <a:schemeClr val="hlink"/>
                </a:solidFill>
              </a:rPr>
              <a:t> </a:t>
            </a:r>
            <a:r>
              <a:rPr lang="en-US" sz="2400" dirty="0">
                <a:solidFill>
                  <a:srgbClr val="FFFF00"/>
                </a:solidFill>
              </a:rPr>
              <a:t>processing</a:t>
            </a:r>
            <a:r>
              <a:rPr lang="en-US" sz="2400" dirty="0"/>
              <a:t>.</a:t>
            </a:r>
            <a:endParaRPr lang="en-US" sz="2400" dirty="0">
              <a:latin typeface="Verdana" pitchFamily="34" charset="0"/>
            </a:endParaRPr>
          </a:p>
        </p:txBody>
      </p:sp>
      <p:sp>
        <p:nvSpPr>
          <p:cNvPr id="6" name="Rectangle 5"/>
          <p:cNvSpPr/>
          <p:nvPr/>
        </p:nvSpPr>
        <p:spPr>
          <a:xfrm>
            <a:off x="0" y="6488668"/>
            <a:ext cx="9144000" cy="400110"/>
          </a:xfrm>
          <a:prstGeom prst="rect">
            <a:avLst/>
          </a:prstGeom>
        </p:spPr>
        <p:txBody>
          <a:bodyPr wrap="square">
            <a:spAutoFit/>
          </a:bodyPr>
          <a:lstStyle/>
          <a:p>
            <a:pPr>
              <a:defRPr/>
            </a:pPr>
            <a:r>
              <a:rPr lang="en-US" sz="2000" b="1" dirty="0" smtClean="0">
                <a:solidFill>
                  <a:schemeClr val="hlink"/>
                </a:solidFill>
              </a:rPr>
              <a:t>Context:</a:t>
            </a:r>
            <a:r>
              <a:rPr lang="en-US" sz="2000" b="1" dirty="0" smtClean="0"/>
              <a:t> </a:t>
            </a:r>
            <a:r>
              <a:rPr lang="en-US" sz="2000" dirty="0" smtClean="0"/>
              <a:t>You have a remote client that wants to iterate over a large results list.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normAutofit fontScale="77500" lnSpcReduction="20000"/>
          </a:bodyPr>
          <a:lstStyle/>
          <a:p>
            <a:pPr algn="just"/>
            <a:r>
              <a:rPr lang="en-US" dirty="0"/>
              <a:t>J2EE applications generally have the search facility and have to search huge data and retrieve results. If an application returns huge queried data to the client, the client takes long time to retrieve that large data and If that application uses entity bean to search data, it has an impact on performance largely because EJB by nature has an overhead when compared to normal java object </a:t>
            </a:r>
          </a:p>
          <a:p>
            <a:pPr algn="just"/>
            <a:endParaRPr lang="en-US" dirty="0"/>
          </a:p>
          <a:p>
            <a:pPr algn="just"/>
            <a:r>
              <a:rPr lang="en-US" dirty="0"/>
              <a:t>This process has an impact on performance for two reasons,</a:t>
            </a:r>
          </a:p>
          <a:p>
            <a:pPr algn="just"/>
            <a:r>
              <a:rPr lang="en-US" dirty="0"/>
              <a:t>	1. Application returns large amount of data to the client</a:t>
            </a:r>
          </a:p>
          <a:p>
            <a:pPr algn="just"/>
            <a:r>
              <a:rPr lang="en-US" dirty="0"/>
              <a:t>	2. Entity beans are used to retrieve huge data.</a:t>
            </a:r>
          </a:p>
          <a:p>
            <a:pPr algn="just"/>
            <a:r>
              <a:rPr lang="en-US" dirty="0"/>
              <a:t>The following figure illustrates this process.</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28953723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123</a:t>
            </a:fld>
            <a:endParaRPr lang="en-US"/>
          </a:p>
        </p:txBody>
      </p:sp>
      <p:pic>
        <p:nvPicPr>
          <p:cNvPr id="14338" name="Picture 2"/>
          <p:cNvPicPr>
            <a:picLocks noChangeAspect="1" noChangeArrowheads="1"/>
          </p:cNvPicPr>
          <p:nvPr/>
        </p:nvPicPr>
        <p:blipFill>
          <a:blip r:embed="rId2" cstate="print"/>
          <a:srcRect/>
          <a:stretch>
            <a:fillRect/>
          </a:stretch>
        </p:blipFill>
        <p:spPr bwMode="auto">
          <a:xfrm>
            <a:off x="0" y="914400"/>
            <a:ext cx="9144000" cy="4419600"/>
          </a:xfrm>
          <a:prstGeom prst="rect">
            <a:avLst/>
          </a:prstGeom>
          <a:noFill/>
          <a:ln w="9525">
            <a:noFill/>
            <a:miter lim="800000"/>
            <a:headEnd/>
            <a:tailEnd/>
          </a:ln>
          <a:effectLst/>
        </p:spPr>
      </p:pic>
      <p:sp>
        <p:nvSpPr>
          <p:cNvPr id="4" name="TextBox 3"/>
          <p:cNvSpPr txBox="1"/>
          <p:nvPr/>
        </p:nvSpPr>
        <p:spPr>
          <a:xfrm>
            <a:off x="0" y="0"/>
            <a:ext cx="9144000" cy="723275"/>
          </a:xfrm>
          <a:prstGeom prst="rect">
            <a:avLst/>
          </a:prstGeom>
          <a:noFill/>
        </p:spPr>
        <p:txBody>
          <a:bodyPr wrap="square" rtlCol="0">
            <a:spAutoFit/>
          </a:bodyPr>
          <a:lstStyle/>
          <a:p>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List Handler</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marL="137160" indent="0">
              <a:buNone/>
            </a:pPr>
            <a:r>
              <a:rPr lang="en-US" b="1" dirty="0"/>
              <a:t>Forces</a:t>
            </a:r>
          </a:p>
          <a:p>
            <a:r>
              <a:rPr lang="en-US" dirty="0"/>
              <a:t>You want to avoid the overhead of using EJB finder methods for large searches.</a:t>
            </a:r>
          </a:p>
          <a:p>
            <a:r>
              <a:rPr lang="en-US" dirty="0"/>
              <a:t>You want to implement a read-only use-case that does not require a transaction.</a:t>
            </a:r>
          </a:p>
          <a:p>
            <a:r>
              <a:rPr lang="en-US" dirty="0"/>
              <a:t>You want to provide the clients with an efficient search and iterate mechanism over a large results set.</a:t>
            </a:r>
          </a:p>
          <a:p>
            <a:r>
              <a:rPr lang="en-US" dirty="0"/>
              <a:t>You want to maintain the search results on the server side.</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124</a:t>
            </a:fld>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125</a:t>
            </a:fld>
            <a:endParaRPr lang="en-US"/>
          </a:p>
        </p:txBody>
      </p:sp>
      <p:sp>
        <p:nvSpPr>
          <p:cNvPr id="3" name="Rectangle 2"/>
          <p:cNvSpPr/>
          <p:nvPr/>
        </p:nvSpPr>
        <p:spPr>
          <a:xfrm>
            <a:off x="0" y="1028342"/>
            <a:ext cx="9144000" cy="4524315"/>
          </a:xfrm>
          <a:prstGeom prst="rect">
            <a:avLst/>
          </a:prstGeom>
        </p:spPr>
        <p:txBody>
          <a:bodyPr wrap="square">
            <a:spAutoFit/>
          </a:bodyPr>
          <a:lstStyle/>
          <a:p>
            <a:pPr marL="457200" indent="-457200" algn="just">
              <a:buAutoNum type="arabicPeriod"/>
            </a:pPr>
            <a:r>
              <a:rPr lang="en-US" sz="2400" dirty="0" smtClean="0"/>
              <a:t>Use Data Access Objects (DAO) rather than Entity beans</a:t>
            </a:r>
          </a:p>
          <a:p>
            <a:pPr marL="457200" indent="-457200" algn="just"/>
            <a:endParaRPr lang="en-US" sz="2400" dirty="0" smtClean="0"/>
          </a:p>
          <a:p>
            <a:pPr algn="just"/>
            <a:r>
              <a:rPr lang="en-US" sz="2400" dirty="0" smtClean="0"/>
              <a:t>2. Return small quantity of data multiple times iteratively rather than returning large amount of data at once to the client.</a:t>
            </a:r>
          </a:p>
          <a:p>
            <a:pPr algn="just"/>
            <a:endParaRPr lang="en-US" sz="2400" dirty="0" smtClean="0"/>
          </a:p>
          <a:p>
            <a:pPr algn="just"/>
            <a:r>
              <a:rPr lang="en-US" sz="2400" dirty="0" smtClean="0"/>
              <a:t>Data Access Object encapsulates JDBC access logic. ValueList Handler caches list of Value objects that are retrieved through DAO. </a:t>
            </a:r>
          </a:p>
          <a:p>
            <a:pPr algn="just"/>
            <a:endParaRPr lang="en-US" sz="2400" dirty="0" smtClean="0"/>
          </a:p>
          <a:p>
            <a:pPr algn="just"/>
            <a:r>
              <a:rPr lang="en-US" sz="2400" dirty="0" smtClean="0"/>
              <a:t>When client wants to search data, It calls ValueList Handler that is in turn responsible for caching data and returning data to the client iteratively. </a:t>
            </a:r>
          </a:p>
        </p:txBody>
      </p:sp>
      <p:sp>
        <p:nvSpPr>
          <p:cNvPr id="4" name="TextBox 3"/>
          <p:cNvSpPr txBox="1"/>
          <p:nvPr/>
        </p:nvSpPr>
        <p:spPr>
          <a:xfrm>
            <a:off x="0" y="0"/>
            <a:ext cx="9144000" cy="723275"/>
          </a:xfrm>
          <a:prstGeom prst="rect">
            <a:avLst/>
          </a:prstGeom>
          <a:noFill/>
        </p:spPr>
        <p:txBody>
          <a:bodyPr wrap="square" rtlCol="0">
            <a:spAutoFit/>
          </a:bodyPr>
          <a:lstStyle/>
          <a:p>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List Handler</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126</a:t>
            </a:fld>
            <a:endParaRPr lang="en-US"/>
          </a:p>
        </p:txBody>
      </p:sp>
      <p:sp>
        <p:nvSpPr>
          <p:cNvPr id="3" name="Rectangle 2"/>
          <p:cNvSpPr/>
          <p:nvPr/>
        </p:nvSpPr>
        <p:spPr>
          <a:xfrm>
            <a:off x="990600" y="2590800"/>
            <a:ext cx="7848600" cy="3416320"/>
          </a:xfrm>
          <a:prstGeom prst="rect">
            <a:avLst/>
          </a:prstGeom>
        </p:spPr>
        <p:txBody>
          <a:bodyPr wrap="square">
            <a:spAutoFit/>
          </a:bodyPr>
          <a:lstStyle/>
          <a:p>
            <a:pPr algn="just"/>
            <a:r>
              <a:rPr lang="en-US" sz="2400" dirty="0" smtClean="0"/>
              <a:t>Session bean and entity bean methods execute synchronously that means the method caller has to wait till a value is returned. In some situations like sending hundred's of mails or firing a batch process or updating processes, the client does not have to bother about return value. If you use synchronous session and entity beans in such situations, they take a long time to process methods and clients have to</a:t>
            </a:r>
          </a:p>
          <a:p>
            <a:pPr algn="just"/>
            <a:r>
              <a:rPr lang="en-US" sz="2400" dirty="0" smtClean="0"/>
              <a:t>wait till the method returns a value.</a:t>
            </a: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vert="horz" anchor="ctr">
            <a:normAutofit/>
            <a:scene3d>
              <a:camera prst="orthographicFront"/>
              <a:lightRig rig="soft" dir="t">
                <a:rot lat="0" lon="0" rev="16800000"/>
              </a:lightRig>
            </a:scene3d>
            <a:sp3d prstMaterial="softEdge">
              <a:bevelT w="38100" h="38100"/>
            </a:sp3d>
          </a:bodyPr>
          <a:lstStyle/>
          <a:p>
            <a:pPr algn="l"/>
            <a:r>
              <a:rPr lang="en-US" sz="4800" dirty="0" smtClean="0">
                <a:solidFill>
                  <a:srgbClr val="00B0F0"/>
                </a:solidFill>
              </a:rPr>
              <a:t>Data Access Object (DAO)</a:t>
            </a:r>
          </a:p>
        </p:txBody>
      </p:sp>
      <p:sp>
        <p:nvSpPr>
          <p:cNvPr id="3" name="Content Placeholder 2"/>
          <p:cNvSpPr>
            <a:spLocks noGrp="1"/>
          </p:cNvSpPr>
          <p:nvPr>
            <p:ph idx="1"/>
          </p:nvPr>
        </p:nvSpPr>
        <p:spPr>
          <a:xfrm>
            <a:off x="0" y="3581400"/>
            <a:ext cx="9144000" cy="2819400"/>
          </a:xfrm>
        </p:spPr>
        <p:txBody>
          <a:bodyPr>
            <a:normAutofit/>
          </a:bodyPr>
          <a:lstStyle/>
          <a:p>
            <a:r>
              <a:rPr lang="en-US" sz="2400" dirty="0" smtClean="0"/>
              <a:t>The Data Access Object (DAO) J2EE pattern provides a technique for separating object persistence and data access logic from any particular persistence mechanism or API.</a:t>
            </a:r>
          </a:p>
          <a:p>
            <a:r>
              <a:rPr lang="en-US" sz="2400" dirty="0" smtClean="0"/>
              <a:t>The DAO approach provides flexibility to change an application's persistence mechanism over time without the need to re-engineer application logic that interacts with the DAO tier.</a:t>
            </a:r>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pic>
        <p:nvPicPr>
          <p:cNvPr id="5" name="Picture 8" descr="30"/>
          <p:cNvPicPr>
            <a:picLocks noChangeAspect="1" noChangeArrowheads="1"/>
          </p:cNvPicPr>
          <p:nvPr/>
        </p:nvPicPr>
        <p:blipFill>
          <a:blip r:embed="rId3" cstate="print"/>
          <a:srcRect/>
          <a:stretch>
            <a:fillRect/>
          </a:stretch>
        </p:blipFill>
        <p:spPr bwMode="auto">
          <a:xfrm>
            <a:off x="0" y="1752600"/>
            <a:ext cx="9144000" cy="1752600"/>
          </a:xfrm>
          <a:prstGeom prst="rect">
            <a:avLst/>
          </a:prstGeom>
          <a:noFill/>
        </p:spPr>
      </p:pic>
      <p:sp>
        <p:nvSpPr>
          <p:cNvPr id="6" name="Rectangle 4"/>
          <p:cNvSpPr>
            <a:spLocks noChangeArrowheads="1"/>
          </p:cNvSpPr>
          <p:nvPr/>
        </p:nvSpPr>
        <p:spPr bwMode="auto">
          <a:xfrm>
            <a:off x="0" y="990600"/>
            <a:ext cx="9144000" cy="400110"/>
          </a:xfrm>
          <a:prstGeom prst="rect">
            <a:avLst/>
          </a:prstGeom>
          <a:noFill/>
          <a:ln w="9525">
            <a:noFill/>
            <a:miter lim="800000"/>
            <a:headEnd/>
            <a:tailEnd/>
          </a:ln>
        </p:spPr>
        <p:txBody>
          <a:bodyPr wrap="square">
            <a:spAutoFit/>
          </a:bodyPr>
          <a:lstStyle/>
          <a:p>
            <a:r>
              <a:rPr lang="en-US" sz="2000" dirty="0"/>
              <a:t>Data Access Object </a:t>
            </a:r>
            <a:r>
              <a:rPr lang="en-US" sz="2000" b="1" dirty="0">
                <a:solidFill>
                  <a:srgbClr val="FFFF00"/>
                </a:solidFill>
              </a:rPr>
              <a:t>abstracts</a:t>
            </a:r>
            <a:r>
              <a:rPr lang="en-US" sz="2000" dirty="0"/>
              <a:t> data sources </a:t>
            </a:r>
            <a:r>
              <a:rPr lang="en-US" sz="2000" b="1" dirty="0">
                <a:solidFill>
                  <a:srgbClr val="FFFF00"/>
                </a:solidFill>
              </a:rPr>
              <a:t>provides</a:t>
            </a:r>
            <a:r>
              <a:rPr lang="en-US" sz="2000" dirty="0"/>
              <a:t> transparent access to data.</a:t>
            </a:r>
            <a:endParaRPr lang="en-US" sz="2000" dirty="0">
              <a:latin typeface="Verdana" pitchFamily="34"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pPr algn="l"/>
            <a:r>
              <a:rPr lang="en-US" dirty="0" smtClean="0"/>
              <a:t>Data Access Objecct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128</a:t>
            </a:fld>
            <a:endParaRPr lang="en-US"/>
          </a:p>
        </p:txBody>
      </p:sp>
      <p:pic>
        <p:nvPicPr>
          <p:cNvPr id="5" name="Picture 3"/>
          <p:cNvPicPr>
            <a:picLocks noChangeAspect="1" noChangeArrowheads="1"/>
          </p:cNvPicPr>
          <p:nvPr/>
        </p:nvPicPr>
        <p:blipFill>
          <a:blip r:embed="rId3" cstate="print"/>
          <a:srcRect/>
          <a:stretch>
            <a:fillRect/>
          </a:stretch>
        </p:blipFill>
        <p:spPr bwMode="auto">
          <a:xfrm>
            <a:off x="0" y="914401"/>
            <a:ext cx="9144000" cy="3962400"/>
          </a:xfrm>
          <a:prstGeom prst="rect">
            <a:avLst/>
          </a:prstGeom>
          <a:noFill/>
          <a:ln w="9525">
            <a:noFill/>
            <a:miter lim="800000"/>
            <a:headEnd/>
            <a:tailEnd/>
          </a:ln>
        </p:spPr>
      </p:pic>
      <p:sp>
        <p:nvSpPr>
          <p:cNvPr id="6" name="Rectangle 5"/>
          <p:cNvSpPr/>
          <p:nvPr/>
        </p:nvSpPr>
        <p:spPr>
          <a:xfrm>
            <a:off x="0" y="4919008"/>
            <a:ext cx="9144000" cy="1938992"/>
          </a:xfrm>
          <a:prstGeom prst="rect">
            <a:avLst/>
          </a:prstGeom>
        </p:spPr>
        <p:txBody>
          <a:bodyPr wrap="square">
            <a:spAutoFit/>
          </a:bodyPr>
          <a:lstStyle/>
          <a:p>
            <a:pPr algn="just"/>
            <a:r>
              <a:rPr lang="en-US" sz="2000" dirty="0" smtClean="0">
                <a:solidFill>
                  <a:srgbClr val="FFFF00"/>
                </a:solidFill>
              </a:rPr>
              <a:t>All components of the application can interact with the underlying database through the data access object.</a:t>
            </a:r>
          </a:p>
          <a:p>
            <a:pPr algn="just"/>
            <a:endParaRPr lang="en-US" sz="2000" dirty="0" smtClean="0">
              <a:solidFill>
                <a:srgbClr val="FFFF00"/>
              </a:solidFill>
            </a:endParaRPr>
          </a:p>
          <a:p>
            <a:pPr algn="just"/>
            <a:r>
              <a:rPr lang="en-US" sz="2000" dirty="0" smtClean="0">
                <a:solidFill>
                  <a:srgbClr val="FFFF00"/>
                </a:solidFill>
              </a:rPr>
              <a:t>As a result, any change in the underlying database, such as change of the </a:t>
            </a:r>
            <a:r>
              <a:rPr lang="en-US" sz="2000" b="1" dirty="0" smtClean="0">
                <a:solidFill>
                  <a:srgbClr val="00B0F0"/>
                </a:solidFill>
                <a:effectLst>
                  <a:outerShdw blurRad="38100" dist="38100" dir="2700000" algn="tl">
                    <a:srgbClr val="000000">
                      <a:alpha val="43137"/>
                    </a:srgbClr>
                  </a:outerShdw>
                </a:effectLst>
              </a:rPr>
              <a:t>database URL, driver, or even RDBMS does not effect </a:t>
            </a:r>
            <a:r>
              <a:rPr lang="en-US" sz="2000" dirty="0" smtClean="0">
                <a:solidFill>
                  <a:srgbClr val="FFFF00"/>
                </a:solidFill>
              </a:rPr>
              <a:t>the components handling business logic. Only the data access object needs to be changed.</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7" name="Text Box 7"/>
          <p:cNvSpPr txBox="1">
            <a:spLocks noChangeArrowheads="1"/>
          </p:cNvSpPr>
          <p:nvPr/>
        </p:nvSpPr>
        <p:spPr bwMode="auto">
          <a:xfrm>
            <a:off x="304800" y="5029200"/>
            <a:ext cx="8610600" cy="1643527"/>
          </a:xfrm>
          <a:prstGeom prst="rect">
            <a:avLst/>
          </a:prstGeom>
          <a:noFill/>
          <a:ln w="9525">
            <a:noFill/>
            <a:miter lim="800000"/>
            <a:headEnd/>
            <a:tailEnd/>
          </a:ln>
          <a:effectLst/>
        </p:spPr>
        <p:txBody>
          <a:bodyPr wrap="square">
            <a:spAutoFit/>
          </a:bodyPr>
          <a:lstStyle/>
          <a:p>
            <a:pPr marL="457200" indent="-457200">
              <a:spcBef>
                <a:spcPct val="20000"/>
              </a:spcBef>
              <a:buFontTx/>
              <a:buChar char="•"/>
            </a:pPr>
            <a:r>
              <a:rPr lang="en-US" sz="2400" dirty="0" smtClean="0"/>
              <a:t>The DataAccess Object </a:t>
            </a:r>
            <a:r>
              <a:rPr lang="en-US" sz="2400" dirty="0"/>
              <a:t>(DAO) is the primary mechanism for retrieving and manipulating data from the data base.</a:t>
            </a:r>
          </a:p>
          <a:p>
            <a:pPr marL="457200" indent="-457200">
              <a:spcBef>
                <a:spcPct val="20000"/>
              </a:spcBef>
              <a:buFontTx/>
              <a:buChar char="•"/>
            </a:pPr>
            <a:r>
              <a:rPr lang="en-US" sz="2400" dirty="0"/>
              <a:t>The </a:t>
            </a:r>
            <a:r>
              <a:rPr lang="en-US" sz="2400" dirty="0" smtClean="0"/>
              <a:t>Value Object </a:t>
            </a:r>
            <a:r>
              <a:rPr lang="en-US" sz="2400" dirty="0"/>
              <a:t>(VO) wraps data retrieved from a relational database in a Java object.</a:t>
            </a:r>
          </a:p>
        </p:txBody>
      </p:sp>
      <p:sp>
        <p:nvSpPr>
          <p:cNvPr id="250888"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Data Access </a:t>
            </a: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Patterns</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pic>
        <p:nvPicPr>
          <p:cNvPr id="250889" name="Picture 9"/>
          <p:cNvPicPr>
            <a:picLocks noChangeAspect="1" noChangeArrowheads="1"/>
          </p:cNvPicPr>
          <p:nvPr/>
        </p:nvPicPr>
        <p:blipFill>
          <a:blip r:embed="rId2" cstate="print"/>
          <a:srcRect/>
          <a:stretch>
            <a:fillRect/>
          </a:stretch>
        </p:blipFill>
        <p:spPr bwMode="auto">
          <a:xfrm>
            <a:off x="0" y="990600"/>
            <a:ext cx="9144000" cy="3886200"/>
          </a:xfrm>
          <a:prstGeom prst="rect">
            <a:avLst/>
          </a:prstGeom>
          <a:noFill/>
          <a:ln w="9525">
            <a:noFill/>
            <a:miter lim="800000"/>
            <a:headEnd/>
            <a:tailEnd/>
          </a:ln>
          <a:effectLst/>
        </p:spPr>
      </p:pic>
      <p:sp>
        <p:nvSpPr>
          <p:cNvPr id="9" name="Slide Number Placeholder 8"/>
          <p:cNvSpPr>
            <a:spLocks noGrp="1"/>
          </p:cNvSpPr>
          <p:nvPr>
            <p:ph type="sldNum" sz="quarter" idx="12"/>
          </p:nvPr>
        </p:nvSpPr>
        <p:spPr/>
        <p:txBody>
          <a:bodyPr/>
          <a:lstStyle/>
          <a:p>
            <a:fld id="{B6F15528-21DE-4FAA-801E-634DDDAF4B2B}" type="slidenum">
              <a:rPr lang="en-US" smtClean="0"/>
              <a:pPr/>
              <a:t>129</a:t>
            </a:fld>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Typical J2EE Architecture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12192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90"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46791" name="Text Box 7"/>
          <p:cNvSpPr txBox="1">
            <a:spLocks noChangeArrowheads="1"/>
          </p:cNvSpPr>
          <p:nvPr/>
        </p:nvSpPr>
        <p:spPr bwMode="auto">
          <a:xfrm>
            <a:off x="0" y="1295400"/>
            <a:ext cx="9144000" cy="4154984"/>
          </a:xfrm>
          <a:prstGeom prst="rect">
            <a:avLst/>
          </a:prstGeom>
          <a:noFill/>
          <a:ln w="9525">
            <a:noFill/>
            <a:miter lim="800000"/>
            <a:headEnd/>
            <a:tailEnd/>
          </a:ln>
          <a:effectLst/>
        </p:spPr>
        <p:txBody>
          <a:bodyPr wrap="square">
            <a:spAutoFit/>
          </a:bodyPr>
          <a:lstStyle/>
          <a:p>
            <a:pPr marL="457200" indent="-457200">
              <a:spcBef>
                <a:spcPct val="50000"/>
              </a:spcBef>
            </a:pPr>
            <a:r>
              <a:rPr lang="en-US" sz="2400" dirty="0"/>
              <a:t>The Data Access Object consists of an Interface called </a:t>
            </a:r>
            <a:r>
              <a:rPr lang="en-US" sz="2800" b="1" dirty="0">
                <a:solidFill>
                  <a:srgbClr val="FFFF00"/>
                </a:solidFill>
                <a:latin typeface="Courier New" pitchFamily="49" charset="0"/>
              </a:rPr>
              <a:t>DataAccessObject.java</a:t>
            </a:r>
            <a:endParaRPr lang="en-US" sz="2400" b="1" dirty="0">
              <a:solidFill>
                <a:srgbClr val="FFFF00"/>
              </a:solidFill>
              <a:latin typeface="Courier New" pitchFamily="49" charset="0"/>
            </a:endParaRPr>
          </a:p>
          <a:p>
            <a:pPr marL="457200" indent="-457200">
              <a:spcBef>
                <a:spcPct val="50000"/>
              </a:spcBef>
            </a:pPr>
            <a:r>
              <a:rPr lang="en-US" sz="2400" dirty="0"/>
              <a:t>The two functions of the DAO Pattern:</a:t>
            </a:r>
            <a:br>
              <a:rPr lang="en-US" sz="2400" dirty="0"/>
            </a:br>
            <a:endParaRPr lang="en-US" sz="2400" dirty="0"/>
          </a:p>
          <a:p>
            <a:pPr marL="457200" indent="-457200">
              <a:lnSpc>
                <a:spcPct val="90000"/>
              </a:lnSpc>
              <a:spcBef>
                <a:spcPct val="20000"/>
              </a:spcBef>
              <a:buFontTx/>
              <a:buChar char="•"/>
            </a:pPr>
            <a:r>
              <a:rPr lang="en-US" sz="2400" dirty="0"/>
              <a:t>Completely abstract away the data source in which the data the user is requesting resides.</a:t>
            </a:r>
          </a:p>
          <a:p>
            <a:pPr marL="457200" indent="-457200">
              <a:lnSpc>
                <a:spcPct val="90000"/>
              </a:lnSpc>
              <a:spcBef>
                <a:spcPct val="20000"/>
              </a:spcBef>
            </a:pPr>
            <a:endParaRPr lang="en-US" sz="2400" dirty="0"/>
          </a:p>
          <a:p>
            <a:pPr marL="457200" indent="-457200">
              <a:lnSpc>
                <a:spcPct val="90000"/>
              </a:lnSpc>
              <a:spcBef>
                <a:spcPct val="20000"/>
              </a:spcBef>
              <a:buFontTx/>
              <a:buChar char="•"/>
            </a:pPr>
            <a:r>
              <a:rPr lang="en-US" sz="2400" dirty="0"/>
              <a:t>Completely abstracts away all of the </a:t>
            </a:r>
            <a:r>
              <a:rPr lang="en-US" sz="2800" dirty="0">
                <a:solidFill>
                  <a:srgbClr val="FFFF00"/>
                </a:solidFill>
              </a:rPr>
              <a:t>CRUD (Create, Replace, Update, Delete)</a:t>
            </a:r>
            <a:r>
              <a:rPr lang="en-US" sz="2400" dirty="0"/>
              <a:t> logic normally associated with accessing a data source.</a:t>
            </a:r>
          </a:p>
        </p:txBody>
      </p:sp>
      <p:sp>
        <p:nvSpPr>
          <p:cNvPr id="246792"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Data Access Object</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130</a:t>
            </a:fld>
            <a:endParaRPr lang="en-US"/>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2"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49863" name="Text Box 7"/>
          <p:cNvSpPr txBox="1">
            <a:spLocks noChangeArrowheads="1"/>
          </p:cNvSpPr>
          <p:nvPr/>
        </p:nvSpPr>
        <p:spPr bwMode="auto">
          <a:xfrm>
            <a:off x="304800" y="2057400"/>
            <a:ext cx="8610600" cy="3610219"/>
          </a:xfrm>
          <a:prstGeom prst="rect">
            <a:avLst/>
          </a:prstGeom>
          <a:noFill/>
          <a:ln w="9525">
            <a:noFill/>
            <a:miter lim="800000"/>
            <a:headEnd/>
            <a:tailEnd/>
          </a:ln>
          <a:effectLst/>
        </p:spPr>
        <p:txBody>
          <a:bodyPr>
            <a:spAutoFit/>
          </a:bodyPr>
          <a:lstStyle/>
          <a:p>
            <a:pPr marL="457200" indent="-457200">
              <a:spcBef>
                <a:spcPct val="50000"/>
              </a:spcBef>
            </a:pPr>
            <a:r>
              <a:rPr lang="en-US" sz="2400" dirty="0"/>
              <a:t>The DAO pattern abstracts away the tasks associated with retrieving and manipulating data by defining a Java interface that has 5 basic methods: </a:t>
            </a:r>
            <a:br>
              <a:rPr lang="en-US" sz="2400" dirty="0"/>
            </a:br>
            <a:endParaRPr lang="en-US" sz="2400" dirty="0"/>
          </a:p>
          <a:p>
            <a:pPr marL="457200" indent="-457200">
              <a:lnSpc>
                <a:spcPct val="90000"/>
              </a:lnSpc>
              <a:spcBef>
                <a:spcPct val="20000"/>
              </a:spcBef>
              <a:buFontTx/>
              <a:buChar char="•"/>
            </a:pPr>
            <a:r>
              <a:rPr lang="en-US" sz="2400" b="1" dirty="0" err="1">
                <a:solidFill>
                  <a:srgbClr val="FFFF00"/>
                </a:solidFill>
                <a:latin typeface="Courier New" pitchFamily="49" charset="0"/>
              </a:rPr>
              <a:t>findByPrimaryKey</a:t>
            </a:r>
            <a:r>
              <a:rPr lang="en-US" sz="2400" b="1" dirty="0">
                <a:solidFill>
                  <a:srgbClr val="FFFF00"/>
                </a:solidFill>
                <a:latin typeface="Courier New" pitchFamily="49" charset="0"/>
              </a:rPr>
              <a:t>( Object </a:t>
            </a:r>
            <a:r>
              <a:rPr lang="en-US" sz="2400" b="1" dirty="0" err="1">
                <a:solidFill>
                  <a:srgbClr val="FFFF00"/>
                </a:solidFill>
                <a:latin typeface="Courier New" pitchFamily="49" charset="0"/>
              </a:rPr>
              <a:t>pPrimaryKey</a:t>
            </a:r>
            <a:r>
              <a:rPr lang="en-US" sz="2400" b="1" dirty="0">
                <a:solidFill>
                  <a:srgbClr val="FFFF00"/>
                </a:solidFill>
                <a:latin typeface="Courier New" pitchFamily="49" charset="0"/>
              </a:rPr>
              <a:t> )</a:t>
            </a:r>
          </a:p>
          <a:p>
            <a:pPr marL="457200" indent="-457200">
              <a:lnSpc>
                <a:spcPct val="90000"/>
              </a:lnSpc>
              <a:spcBef>
                <a:spcPct val="20000"/>
              </a:spcBef>
              <a:buFontTx/>
              <a:buChar char="•"/>
            </a:pPr>
            <a:r>
              <a:rPr lang="en-US" sz="2400" b="1" dirty="0" err="1">
                <a:solidFill>
                  <a:srgbClr val="FFFF00"/>
                </a:solidFill>
                <a:latin typeface="Courier New" pitchFamily="49" charset="0"/>
              </a:rPr>
              <a:t>createValueObject</a:t>
            </a:r>
            <a:r>
              <a:rPr lang="en-US" sz="2400" b="1" dirty="0">
                <a:solidFill>
                  <a:srgbClr val="FFFF00"/>
                </a:solidFill>
                <a:latin typeface="Courier New" pitchFamily="49" charset="0"/>
              </a:rPr>
              <a:t>()</a:t>
            </a:r>
          </a:p>
          <a:p>
            <a:pPr marL="457200" indent="-457200">
              <a:lnSpc>
                <a:spcPct val="90000"/>
              </a:lnSpc>
              <a:spcBef>
                <a:spcPct val="20000"/>
              </a:spcBef>
              <a:buFontTx/>
              <a:buChar char="•"/>
            </a:pPr>
            <a:r>
              <a:rPr lang="en-US" sz="2400" b="1" dirty="0">
                <a:solidFill>
                  <a:srgbClr val="FFFF00"/>
                </a:solidFill>
                <a:latin typeface="Courier New" pitchFamily="49" charset="0"/>
              </a:rPr>
              <a:t>insert( </a:t>
            </a:r>
            <a:r>
              <a:rPr lang="en-US" sz="2400" b="1" dirty="0" err="1">
                <a:solidFill>
                  <a:srgbClr val="FFFF00"/>
                </a:solidFill>
                <a:latin typeface="Courier New" pitchFamily="49" charset="0"/>
              </a:rPr>
              <a:t>ValueObject</a:t>
            </a:r>
            <a:r>
              <a:rPr lang="en-US" sz="2400" b="1" dirty="0">
                <a:solidFill>
                  <a:srgbClr val="FFFF00"/>
                </a:solidFill>
                <a:latin typeface="Courier New" pitchFamily="49" charset="0"/>
              </a:rPr>
              <a:t> </a:t>
            </a:r>
            <a:r>
              <a:rPr lang="en-US" sz="2400" b="1" dirty="0" err="1">
                <a:solidFill>
                  <a:srgbClr val="FFFF00"/>
                </a:solidFill>
                <a:latin typeface="Courier New" pitchFamily="49" charset="0"/>
              </a:rPr>
              <a:t>pValueObject</a:t>
            </a:r>
            <a:r>
              <a:rPr lang="en-US" sz="2400" b="1" dirty="0">
                <a:solidFill>
                  <a:srgbClr val="FFFF00"/>
                </a:solidFill>
                <a:latin typeface="Courier New" pitchFamily="49" charset="0"/>
              </a:rPr>
              <a:t> )</a:t>
            </a:r>
          </a:p>
          <a:p>
            <a:pPr marL="457200" indent="-457200">
              <a:lnSpc>
                <a:spcPct val="90000"/>
              </a:lnSpc>
              <a:spcBef>
                <a:spcPct val="20000"/>
              </a:spcBef>
              <a:buFontTx/>
              <a:buChar char="•"/>
            </a:pPr>
            <a:r>
              <a:rPr lang="en-US" sz="2400" b="1" dirty="0">
                <a:solidFill>
                  <a:srgbClr val="FFFF00"/>
                </a:solidFill>
                <a:latin typeface="Courier New" pitchFamily="49" charset="0"/>
              </a:rPr>
              <a:t>update( </a:t>
            </a:r>
            <a:r>
              <a:rPr lang="en-US" sz="2400" b="1" dirty="0" err="1">
                <a:solidFill>
                  <a:srgbClr val="FFFF00"/>
                </a:solidFill>
                <a:latin typeface="Courier New" pitchFamily="49" charset="0"/>
              </a:rPr>
              <a:t>ValueObject</a:t>
            </a:r>
            <a:r>
              <a:rPr lang="en-US" sz="2400" b="1" dirty="0">
                <a:solidFill>
                  <a:srgbClr val="FFFF00"/>
                </a:solidFill>
                <a:latin typeface="Courier New" pitchFamily="49" charset="0"/>
              </a:rPr>
              <a:t> </a:t>
            </a:r>
            <a:r>
              <a:rPr lang="en-US" sz="2400" b="1" dirty="0" err="1">
                <a:solidFill>
                  <a:srgbClr val="FFFF00"/>
                </a:solidFill>
                <a:latin typeface="Courier New" pitchFamily="49" charset="0"/>
              </a:rPr>
              <a:t>pValueObject</a:t>
            </a:r>
            <a:r>
              <a:rPr lang="en-US" sz="2400" b="1" dirty="0">
                <a:solidFill>
                  <a:srgbClr val="FFFF00"/>
                </a:solidFill>
                <a:latin typeface="Courier New" pitchFamily="49" charset="0"/>
              </a:rPr>
              <a:t> )</a:t>
            </a:r>
          </a:p>
          <a:p>
            <a:pPr marL="457200" indent="-457200">
              <a:lnSpc>
                <a:spcPct val="90000"/>
              </a:lnSpc>
              <a:spcBef>
                <a:spcPct val="20000"/>
              </a:spcBef>
              <a:buFontTx/>
              <a:buChar char="•"/>
            </a:pPr>
            <a:r>
              <a:rPr lang="en-US" sz="2400" b="1" dirty="0">
                <a:solidFill>
                  <a:srgbClr val="FFFF00"/>
                </a:solidFill>
                <a:latin typeface="Courier New" pitchFamily="49" charset="0"/>
              </a:rPr>
              <a:t>delete( </a:t>
            </a:r>
            <a:r>
              <a:rPr lang="en-US" sz="2400" b="1" dirty="0" err="1">
                <a:solidFill>
                  <a:srgbClr val="FFFF00"/>
                </a:solidFill>
                <a:latin typeface="Courier New" pitchFamily="49" charset="0"/>
              </a:rPr>
              <a:t>ValueObject</a:t>
            </a:r>
            <a:r>
              <a:rPr lang="en-US" sz="2400" b="1" dirty="0">
                <a:solidFill>
                  <a:srgbClr val="FFFF00"/>
                </a:solidFill>
                <a:latin typeface="Courier New" pitchFamily="49" charset="0"/>
              </a:rPr>
              <a:t> </a:t>
            </a:r>
            <a:r>
              <a:rPr lang="en-US" sz="2400" b="1" dirty="0" err="1">
                <a:solidFill>
                  <a:srgbClr val="FFFF00"/>
                </a:solidFill>
                <a:latin typeface="Courier New" pitchFamily="49" charset="0"/>
              </a:rPr>
              <a:t>pValueObject</a:t>
            </a:r>
            <a:r>
              <a:rPr lang="en-US" sz="2400" b="1" dirty="0">
                <a:solidFill>
                  <a:srgbClr val="FFFF00"/>
                </a:solidFill>
                <a:latin typeface="Courier New" pitchFamily="49" charset="0"/>
              </a:rPr>
              <a:t> )</a:t>
            </a:r>
          </a:p>
        </p:txBody>
      </p:sp>
      <p:sp>
        <p:nvSpPr>
          <p:cNvPr id="249864"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Data Access Object</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131</a:t>
            </a:fld>
            <a:endParaRPr lang="en-US"/>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10"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51911" name="Text Box 7"/>
          <p:cNvSpPr txBox="1">
            <a:spLocks noChangeArrowheads="1"/>
          </p:cNvSpPr>
          <p:nvPr/>
        </p:nvSpPr>
        <p:spPr bwMode="auto">
          <a:xfrm>
            <a:off x="0" y="990600"/>
            <a:ext cx="9144000" cy="1569660"/>
          </a:xfrm>
          <a:prstGeom prst="rect">
            <a:avLst/>
          </a:prstGeom>
          <a:noFill/>
          <a:ln w="9525">
            <a:noFill/>
            <a:miter lim="800000"/>
            <a:headEnd/>
            <a:tailEnd/>
          </a:ln>
          <a:effectLst/>
        </p:spPr>
        <p:txBody>
          <a:bodyPr wrap="square">
            <a:spAutoFit/>
          </a:bodyPr>
          <a:lstStyle/>
          <a:p>
            <a:pPr marL="457200" indent="-457200">
              <a:spcBef>
                <a:spcPct val="50000"/>
              </a:spcBef>
            </a:pPr>
            <a:r>
              <a:rPr lang="en-US" sz="3200" dirty="0"/>
              <a:t>Remember, </a:t>
            </a:r>
            <a:r>
              <a:rPr lang="en-US" sz="3200" b="1" dirty="0">
                <a:latin typeface="Courier New" pitchFamily="49" charset="0"/>
              </a:rPr>
              <a:t>DataAccessObject.java</a:t>
            </a:r>
            <a:r>
              <a:rPr lang="en-US" sz="3200" dirty="0"/>
              <a:t> is an </a:t>
            </a:r>
            <a:r>
              <a:rPr lang="en-US" sz="3200" i="1" dirty="0"/>
              <a:t>interface</a:t>
            </a:r>
            <a:r>
              <a:rPr lang="en-US" sz="3200" dirty="0"/>
              <a:t>, so to use it we define one or more member classes that implement the interface: </a:t>
            </a:r>
          </a:p>
        </p:txBody>
      </p:sp>
      <p:sp>
        <p:nvSpPr>
          <p:cNvPr id="251912"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Data Access Object</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graphicFrame>
        <p:nvGraphicFramePr>
          <p:cNvPr id="251913" name="Object 9"/>
          <p:cNvGraphicFramePr>
            <a:graphicFrameLocks noChangeAspect="1"/>
          </p:cNvGraphicFramePr>
          <p:nvPr/>
        </p:nvGraphicFramePr>
        <p:xfrm>
          <a:off x="1752600" y="2667000"/>
          <a:ext cx="5943600" cy="3803650"/>
        </p:xfrm>
        <a:graphic>
          <a:graphicData uri="http://schemas.openxmlformats.org/presentationml/2006/ole">
            <mc:AlternateContent xmlns:mc="http://schemas.openxmlformats.org/markup-compatibility/2006">
              <mc:Choice xmlns:v="urn:schemas-microsoft-com:vml" Requires="v">
                <p:oleObj spid="_x0000_s2070" name="VISIO" r:id="rId3" imgW="2688480" imgH="2049480" progId="">
                  <p:embed/>
                </p:oleObj>
              </mc:Choice>
              <mc:Fallback>
                <p:oleObj name="VISIO" r:id="rId3" imgW="2688480" imgH="2049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667000"/>
                        <a:ext cx="5943600" cy="380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Slide Number Placeholder 9"/>
          <p:cNvSpPr>
            <a:spLocks noGrp="1"/>
          </p:cNvSpPr>
          <p:nvPr>
            <p:ph type="sldNum" sz="quarter" idx="12"/>
          </p:nvPr>
        </p:nvSpPr>
        <p:spPr/>
        <p:txBody>
          <a:bodyPr/>
          <a:lstStyle/>
          <a:p>
            <a:fld id="{B6F15528-21DE-4FAA-801E-634DDDAF4B2B}" type="slidenum">
              <a:rPr lang="en-US" smtClean="0"/>
              <a:pPr/>
              <a:t>132</a:t>
            </a:fld>
            <a:endParaRPr lang="en-US"/>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fontAlgn="base"/>
            <a:r>
              <a:rPr lang="en-US" b="1" dirty="0"/>
              <a:t>Pros</a:t>
            </a:r>
            <a:r>
              <a:rPr lang="en-US" dirty="0"/>
              <a:t/>
            </a:r>
            <a:br>
              <a:rPr lang="en-US" dirty="0"/>
            </a:br>
            <a:r>
              <a:rPr lang="en-US" dirty="0"/>
              <a:t>Reduces network traffic in distributed systems. Transfer objects are passed to the client in a single remote call.</a:t>
            </a:r>
          </a:p>
          <a:p>
            <a:pPr fontAlgn="base"/>
            <a:r>
              <a:rPr lang="en-US" dirty="0"/>
              <a:t>Improves client performance by removing any need to assemble data models.</a:t>
            </a:r>
          </a:p>
          <a:p>
            <a:pPr fontAlgn="base"/>
            <a:r>
              <a:rPr lang="en-US" dirty="0"/>
              <a:t>Decouples business logic from the client and keeps it in the business tier.</a:t>
            </a:r>
          </a:p>
          <a:p>
            <a:pPr fontAlgn="base"/>
            <a:r>
              <a:rPr lang="en-US" dirty="0"/>
              <a:t>Improves transaction performance by isolating the components that can be updated.</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133</a:t>
            </a:fld>
            <a:endParaRPr lang="en-US"/>
          </a:p>
        </p:txBody>
      </p:sp>
    </p:spTree>
    <p:extLst>
      <p:ext uri="{BB962C8B-B14F-4D97-AF65-F5344CB8AC3E}">
        <p14:creationId xmlns:p14="http://schemas.microsoft.com/office/powerpoint/2010/main" val="27881822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fontAlgn="base"/>
            <a:r>
              <a:rPr lang="en-US" b="1" dirty="0"/>
              <a:t>Cons</a:t>
            </a:r>
            <a:r>
              <a:rPr lang="en-US" dirty="0"/>
              <a:t/>
            </a:r>
            <a:br>
              <a:rPr lang="en-US" dirty="0"/>
            </a:br>
            <a:r>
              <a:rPr lang="en-US" dirty="0"/>
              <a:t>Data in transfer objects might get obsolete. The transfer object has a copy of the data which is not automatically updated if the data changes on the server.</a:t>
            </a:r>
          </a:p>
          <a:p>
            <a:pPr fontAlgn="base"/>
            <a:r>
              <a:rPr lang="en-US" dirty="0"/>
              <a:t>The system can be complicated when using concurrent access or transaction management processes.</a:t>
            </a:r>
          </a:p>
          <a:p>
            <a:pPr fontAlgn="base"/>
            <a:r>
              <a:rPr lang="en-US" dirty="0"/>
              <a:t>Synchronization logic can complicate the system if updatable transfer objects are used.</a:t>
            </a:r>
            <a:br>
              <a:rPr lang="en-US" dirty="0"/>
            </a:br>
            <a:r>
              <a:rPr lang="en-US" dirty="0"/>
              <a:t>Object creation overhead on the server side increases.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134</a:t>
            </a:fld>
            <a:endParaRPr lang="en-US"/>
          </a:p>
        </p:txBody>
      </p:sp>
    </p:spTree>
    <p:extLst>
      <p:ext uri="{BB962C8B-B14F-4D97-AF65-F5344CB8AC3E}">
        <p14:creationId xmlns:p14="http://schemas.microsoft.com/office/powerpoint/2010/main" val="2463550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Service </a:t>
            </a:r>
            <a:endParaRPr lang="en-US" dirty="0"/>
          </a:p>
        </p:txBody>
      </p:sp>
      <p:sp>
        <p:nvSpPr>
          <p:cNvPr id="6" name="Content Placeholder 5"/>
          <p:cNvSpPr>
            <a:spLocks noGrp="1"/>
          </p:cNvSpPr>
          <p:nvPr>
            <p:ph idx="1"/>
          </p:nvPr>
        </p:nvSpPr>
        <p:spPr/>
        <p:txBody>
          <a:bodyPr>
            <a:normAutofit lnSpcReduction="10000"/>
          </a:bodyPr>
          <a:lstStyle/>
          <a:p>
            <a:r>
              <a:rPr lang="en-US" dirty="0" smtClean="0"/>
              <a:t>You want to centralize business logic across several business-tier components and services.</a:t>
            </a:r>
          </a:p>
          <a:p>
            <a:r>
              <a:rPr lang="en-US" dirty="0" smtClean="0"/>
              <a:t>You want to minimize business logic in service facades.</a:t>
            </a:r>
          </a:p>
          <a:p>
            <a:r>
              <a:rPr lang="en-US" dirty="0" smtClean="0"/>
              <a:t>You have business logic acting on multiple </a:t>
            </a:r>
            <a:r>
              <a:rPr lang="en-US" dirty="0" smtClean="0">
                <a:hlinkClick r:id="rId2" action="ppaction://hlinkfile"/>
              </a:rPr>
              <a:t>Business Objects</a:t>
            </a:r>
            <a:r>
              <a:rPr lang="en-US" dirty="0" smtClean="0"/>
              <a:t>  or services.</a:t>
            </a:r>
          </a:p>
          <a:p>
            <a:r>
              <a:rPr lang="en-US" dirty="0" smtClean="0"/>
              <a:t>You want to provide a coarser-grained service API over existing business-tier components and services.</a:t>
            </a:r>
          </a:p>
          <a:p>
            <a:r>
              <a:rPr lang="en-US" dirty="0" smtClean="0"/>
              <a:t>You want to encapsulate use case-specific logic outside of individual </a:t>
            </a:r>
            <a:r>
              <a:rPr lang="en-US" dirty="0" smtClean="0">
                <a:hlinkClick r:id="rId2" action="ppaction://hlinkfile"/>
              </a:rPr>
              <a:t>Business Objects</a:t>
            </a:r>
            <a:r>
              <a:rPr lang="en-US" dirty="0" smtClean="0"/>
              <a:t> </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136</a:t>
            </a:fld>
            <a:endParaRPr lang="en-US"/>
          </a:p>
        </p:txBody>
      </p:sp>
      <p:pic>
        <p:nvPicPr>
          <p:cNvPr id="214018" name="Picture 2"/>
          <p:cNvPicPr>
            <a:picLocks noChangeAspect="1" noChangeArrowheads="1"/>
          </p:cNvPicPr>
          <p:nvPr/>
        </p:nvPicPr>
        <p:blipFill>
          <a:blip r:embed="rId2" cstate="print"/>
          <a:srcRect/>
          <a:stretch>
            <a:fillRect/>
          </a:stretch>
        </p:blipFill>
        <p:spPr bwMode="auto">
          <a:xfrm>
            <a:off x="457200" y="914400"/>
            <a:ext cx="8382000"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6"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61127" name="Text Box 7"/>
          <p:cNvSpPr txBox="1">
            <a:spLocks noChangeArrowheads="1"/>
          </p:cNvSpPr>
          <p:nvPr/>
        </p:nvSpPr>
        <p:spPr bwMode="auto">
          <a:xfrm>
            <a:off x="304800" y="1981200"/>
            <a:ext cx="8610600" cy="584775"/>
          </a:xfrm>
          <a:prstGeom prst="rect">
            <a:avLst/>
          </a:prstGeom>
          <a:noFill/>
          <a:ln w="9525">
            <a:noFill/>
            <a:miter lim="800000"/>
            <a:headEnd/>
            <a:tailEnd/>
          </a:ln>
          <a:effectLst/>
        </p:spPr>
        <p:txBody>
          <a:bodyPr>
            <a:spAutoFit/>
          </a:bodyPr>
          <a:lstStyle/>
          <a:p>
            <a:pPr marL="457200" indent="-457200">
              <a:spcBef>
                <a:spcPct val="50000"/>
              </a:spcBef>
            </a:pPr>
            <a:r>
              <a:rPr lang="en-US" sz="3200">
                <a:solidFill>
                  <a:srgbClr val="FFFF00"/>
                </a:solidFill>
              </a:rPr>
              <a:t>DAO’s: Not just about Relational Databases:</a:t>
            </a:r>
          </a:p>
        </p:txBody>
      </p:sp>
      <p:sp>
        <p:nvSpPr>
          <p:cNvPr id="261128" name="Text Box 8"/>
          <p:cNvSpPr txBox="1">
            <a:spLocks noChangeArrowheads="1"/>
          </p:cNvSpPr>
          <p:nvPr/>
        </p:nvSpPr>
        <p:spPr bwMode="auto">
          <a:xfrm>
            <a:off x="0" y="609600"/>
            <a:ext cx="9144000" cy="92333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ct val="50000"/>
              </a:spcBef>
            </a:pP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Designing a </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Framework</a:t>
            </a:r>
            <a:endParaRPr lang="en-US" sz="4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1129" name="AutoShape 9"/>
          <p:cNvSpPr>
            <a:spLocks noChangeArrowheads="1"/>
          </p:cNvSpPr>
          <p:nvPr/>
        </p:nvSpPr>
        <p:spPr bwMode="auto">
          <a:xfrm>
            <a:off x="685800" y="3052763"/>
            <a:ext cx="1600200" cy="990600"/>
          </a:xfrm>
          <a:prstGeom prst="flowChartAlternateProcess">
            <a:avLst/>
          </a:prstGeom>
          <a:solidFill>
            <a:schemeClr val="accent1"/>
          </a:solidFill>
          <a:ln w="9525">
            <a:solidFill>
              <a:schemeClr val="tx1"/>
            </a:solidFill>
            <a:miter lim="800000"/>
            <a:headEnd/>
            <a:tailEnd/>
          </a:ln>
          <a:effectLst/>
        </p:spPr>
        <p:txBody>
          <a:bodyPr wrap="none" anchor="ctr"/>
          <a:lstStyle/>
          <a:p>
            <a:pPr algn="ctr" eaLnBrk="0" hangingPunct="0"/>
            <a:r>
              <a:rPr lang="en-US" sz="1800">
                <a:latin typeface="Arial" pitchFamily="34" charset="0"/>
              </a:rPr>
              <a:t>MemberDAO</a:t>
            </a:r>
          </a:p>
        </p:txBody>
      </p:sp>
      <p:sp>
        <p:nvSpPr>
          <p:cNvPr id="261130" name="AutoShape 10"/>
          <p:cNvSpPr>
            <a:spLocks noChangeArrowheads="1"/>
          </p:cNvSpPr>
          <p:nvPr/>
        </p:nvSpPr>
        <p:spPr bwMode="auto">
          <a:xfrm>
            <a:off x="762000" y="5033963"/>
            <a:ext cx="1295400" cy="1214437"/>
          </a:xfrm>
          <a:prstGeom prst="can">
            <a:avLst>
              <a:gd name="adj" fmla="val 25000"/>
            </a:avLst>
          </a:prstGeom>
          <a:solidFill>
            <a:schemeClr val="accent1"/>
          </a:solidFill>
          <a:ln w="9525">
            <a:solidFill>
              <a:schemeClr val="tx1"/>
            </a:solidFill>
            <a:round/>
            <a:headEnd/>
            <a:tailEnd/>
          </a:ln>
          <a:effectLst/>
        </p:spPr>
        <p:txBody>
          <a:bodyPr wrap="none" anchor="ctr"/>
          <a:lstStyle/>
          <a:p>
            <a:pPr algn="ctr" eaLnBrk="0" hangingPunct="0"/>
            <a:r>
              <a:rPr lang="en-US" sz="1800" dirty="0">
                <a:latin typeface="Arial" pitchFamily="34" charset="0"/>
              </a:rPr>
              <a:t>Relational</a:t>
            </a:r>
            <a:br>
              <a:rPr lang="en-US" sz="1800" dirty="0">
                <a:latin typeface="Arial" pitchFamily="34" charset="0"/>
              </a:rPr>
            </a:br>
            <a:r>
              <a:rPr lang="en-US" sz="1800" dirty="0">
                <a:latin typeface="Arial" pitchFamily="34" charset="0"/>
              </a:rPr>
              <a:t>Database</a:t>
            </a:r>
          </a:p>
        </p:txBody>
      </p:sp>
      <p:sp>
        <p:nvSpPr>
          <p:cNvPr id="261131" name="AutoShape 11"/>
          <p:cNvSpPr>
            <a:spLocks noChangeArrowheads="1"/>
          </p:cNvSpPr>
          <p:nvPr/>
        </p:nvSpPr>
        <p:spPr bwMode="auto">
          <a:xfrm>
            <a:off x="1219200" y="4271963"/>
            <a:ext cx="485775" cy="609600"/>
          </a:xfrm>
          <a:prstGeom prst="downArrow">
            <a:avLst>
              <a:gd name="adj1" fmla="val 50000"/>
              <a:gd name="adj2" fmla="val 31373"/>
            </a:avLst>
          </a:prstGeom>
          <a:solidFill>
            <a:schemeClr val="accent1"/>
          </a:solidFill>
          <a:ln w="9525">
            <a:solidFill>
              <a:schemeClr val="tx1"/>
            </a:solidFill>
            <a:miter lim="800000"/>
            <a:headEnd/>
            <a:tailEnd/>
          </a:ln>
          <a:effectLst/>
        </p:spPr>
        <p:txBody>
          <a:bodyPr wrap="none" anchor="ctr"/>
          <a:lstStyle/>
          <a:p>
            <a:endParaRPr lang="en-US"/>
          </a:p>
        </p:txBody>
      </p:sp>
      <p:sp>
        <p:nvSpPr>
          <p:cNvPr id="261132" name="Text Box 12"/>
          <p:cNvSpPr txBox="1">
            <a:spLocks noChangeArrowheads="1"/>
          </p:cNvSpPr>
          <p:nvPr/>
        </p:nvSpPr>
        <p:spPr bwMode="auto">
          <a:xfrm>
            <a:off x="1752600" y="4362450"/>
            <a:ext cx="990600" cy="366713"/>
          </a:xfrm>
          <a:prstGeom prst="rect">
            <a:avLst/>
          </a:prstGeom>
          <a:noFill/>
          <a:ln w="9525">
            <a:noFill/>
            <a:miter lim="800000"/>
            <a:headEnd/>
            <a:tailEnd/>
          </a:ln>
          <a:effectLst/>
        </p:spPr>
        <p:txBody>
          <a:bodyPr>
            <a:spAutoFit/>
          </a:bodyPr>
          <a:lstStyle/>
          <a:p>
            <a:pPr eaLnBrk="0" hangingPunct="0">
              <a:spcBef>
                <a:spcPct val="50000"/>
              </a:spcBef>
            </a:pPr>
            <a:r>
              <a:rPr lang="en-US" sz="1800" b="1">
                <a:latin typeface="Arial" pitchFamily="34" charset="0"/>
              </a:rPr>
              <a:t>JDBC</a:t>
            </a:r>
          </a:p>
        </p:txBody>
      </p:sp>
      <p:sp>
        <p:nvSpPr>
          <p:cNvPr id="261133" name="AutoShape 13"/>
          <p:cNvSpPr>
            <a:spLocks noChangeArrowheads="1"/>
          </p:cNvSpPr>
          <p:nvPr/>
        </p:nvSpPr>
        <p:spPr bwMode="auto">
          <a:xfrm>
            <a:off x="2819400" y="3052763"/>
            <a:ext cx="1600200" cy="990600"/>
          </a:xfrm>
          <a:prstGeom prst="flowChartAlternateProcess">
            <a:avLst/>
          </a:prstGeom>
          <a:solidFill>
            <a:schemeClr val="accent1"/>
          </a:solidFill>
          <a:ln w="9525">
            <a:solidFill>
              <a:schemeClr val="tx1"/>
            </a:solidFill>
            <a:miter lim="800000"/>
            <a:headEnd/>
            <a:tailEnd/>
          </a:ln>
          <a:effectLst/>
        </p:spPr>
        <p:txBody>
          <a:bodyPr wrap="none" anchor="ctr"/>
          <a:lstStyle/>
          <a:p>
            <a:pPr algn="ctr" eaLnBrk="0" hangingPunct="0"/>
            <a:r>
              <a:rPr lang="en-US" sz="1800">
                <a:latin typeface="Arial" pitchFamily="34" charset="0"/>
              </a:rPr>
              <a:t>MemberDAO</a:t>
            </a:r>
          </a:p>
        </p:txBody>
      </p:sp>
      <p:sp>
        <p:nvSpPr>
          <p:cNvPr id="261134" name="AutoShape 14"/>
          <p:cNvSpPr>
            <a:spLocks noChangeArrowheads="1"/>
          </p:cNvSpPr>
          <p:nvPr/>
        </p:nvSpPr>
        <p:spPr bwMode="auto">
          <a:xfrm>
            <a:off x="2895600" y="5033963"/>
            <a:ext cx="1295400" cy="1214437"/>
          </a:xfrm>
          <a:prstGeom prst="can">
            <a:avLst>
              <a:gd name="adj" fmla="val 25000"/>
            </a:avLst>
          </a:prstGeom>
          <a:solidFill>
            <a:schemeClr val="accent1"/>
          </a:solidFill>
          <a:ln w="9525">
            <a:solidFill>
              <a:schemeClr val="tx1"/>
            </a:solidFill>
            <a:round/>
            <a:headEnd/>
            <a:tailEnd/>
          </a:ln>
          <a:effectLst/>
        </p:spPr>
        <p:txBody>
          <a:bodyPr wrap="none" anchor="ctr"/>
          <a:lstStyle/>
          <a:p>
            <a:pPr algn="ctr" eaLnBrk="0" hangingPunct="0"/>
            <a:r>
              <a:rPr lang="en-US" sz="1800">
                <a:latin typeface="Arial" pitchFamily="34" charset="0"/>
              </a:rPr>
              <a:t>Java Data</a:t>
            </a:r>
            <a:br>
              <a:rPr lang="en-US" sz="1800">
                <a:latin typeface="Arial" pitchFamily="34" charset="0"/>
              </a:rPr>
            </a:br>
            <a:r>
              <a:rPr lang="en-US" sz="1800">
                <a:latin typeface="Arial" pitchFamily="34" charset="0"/>
              </a:rPr>
              <a:t>Object</a:t>
            </a:r>
          </a:p>
        </p:txBody>
      </p:sp>
      <p:sp>
        <p:nvSpPr>
          <p:cNvPr id="261135" name="AutoShape 15"/>
          <p:cNvSpPr>
            <a:spLocks noChangeArrowheads="1"/>
          </p:cNvSpPr>
          <p:nvPr/>
        </p:nvSpPr>
        <p:spPr bwMode="auto">
          <a:xfrm>
            <a:off x="3352800" y="4271963"/>
            <a:ext cx="485775" cy="609600"/>
          </a:xfrm>
          <a:prstGeom prst="downArrow">
            <a:avLst>
              <a:gd name="adj1" fmla="val 50000"/>
              <a:gd name="adj2" fmla="val 31373"/>
            </a:avLst>
          </a:prstGeom>
          <a:solidFill>
            <a:schemeClr val="accent1"/>
          </a:solidFill>
          <a:ln w="9525">
            <a:solidFill>
              <a:schemeClr val="tx1"/>
            </a:solidFill>
            <a:miter lim="800000"/>
            <a:headEnd/>
            <a:tailEnd/>
          </a:ln>
          <a:effectLst/>
        </p:spPr>
        <p:txBody>
          <a:bodyPr wrap="none" anchor="ctr"/>
          <a:lstStyle/>
          <a:p>
            <a:endParaRPr lang="en-US"/>
          </a:p>
        </p:txBody>
      </p:sp>
      <p:sp>
        <p:nvSpPr>
          <p:cNvPr id="261136" name="Text Box 16"/>
          <p:cNvSpPr txBox="1">
            <a:spLocks noChangeArrowheads="1"/>
          </p:cNvSpPr>
          <p:nvPr/>
        </p:nvSpPr>
        <p:spPr bwMode="auto">
          <a:xfrm>
            <a:off x="3886200" y="4362450"/>
            <a:ext cx="990600" cy="366713"/>
          </a:xfrm>
          <a:prstGeom prst="rect">
            <a:avLst/>
          </a:prstGeom>
          <a:noFill/>
          <a:ln w="9525">
            <a:noFill/>
            <a:miter lim="800000"/>
            <a:headEnd/>
            <a:tailEnd/>
          </a:ln>
          <a:effectLst/>
        </p:spPr>
        <p:txBody>
          <a:bodyPr>
            <a:spAutoFit/>
          </a:bodyPr>
          <a:lstStyle/>
          <a:p>
            <a:pPr eaLnBrk="0" hangingPunct="0">
              <a:spcBef>
                <a:spcPct val="50000"/>
              </a:spcBef>
            </a:pPr>
            <a:r>
              <a:rPr lang="en-US" sz="1800" b="1">
                <a:latin typeface="Arial" pitchFamily="34" charset="0"/>
              </a:rPr>
              <a:t>JDO</a:t>
            </a:r>
          </a:p>
        </p:txBody>
      </p:sp>
      <p:sp>
        <p:nvSpPr>
          <p:cNvPr id="261137" name="AutoShape 17"/>
          <p:cNvSpPr>
            <a:spLocks noChangeArrowheads="1"/>
          </p:cNvSpPr>
          <p:nvPr/>
        </p:nvSpPr>
        <p:spPr bwMode="auto">
          <a:xfrm>
            <a:off x="4800600" y="3052763"/>
            <a:ext cx="1600200" cy="990600"/>
          </a:xfrm>
          <a:prstGeom prst="flowChartAlternateProcess">
            <a:avLst/>
          </a:prstGeom>
          <a:solidFill>
            <a:schemeClr val="accent1"/>
          </a:solidFill>
          <a:ln w="9525">
            <a:solidFill>
              <a:schemeClr val="tx1"/>
            </a:solidFill>
            <a:miter lim="800000"/>
            <a:headEnd/>
            <a:tailEnd/>
          </a:ln>
          <a:effectLst/>
        </p:spPr>
        <p:txBody>
          <a:bodyPr wrap="none" anchor="ctr"/>
          <a:lstStyle/>
          <a:p>
            <a:pPr algn="ctr" eaLnBrk="0" hangingPunct="0"/>
            <a:r>
              <a:rPr lang="en-US" sz="1800">
                <a:latin typeface="Arial" pitchFamily="34" charset="0"/>
              </a:rPr>
              <a:t>MemberDAO</a:t>
            </a:r>
          </a:p>
        </p:txBody>
      </p:sp>
      <p:sp>
        <p:nvSpPr>
          <p:cNvPr id="261138" name="AutoShape 18"/>
          <p:cNvSpPr>
            <a:spLocks noChangeArrowheads="1"/>
          </p:cNvSpPr>
          <p:nvPr/>
        </p:nvSpPr>
        <p:spPr bwMode="auto">
          <a:xfrm>
            <a:off x="4876800" y="5033963"/>
            <a:ext cx="1295400" cy="1214437"/>
          </a:xfrm>
          <a:prstGeom prst="can">
            <a:avLst>
              <a:gd name="adj" fmla="val 25000"/>
            </a:avLst>
          </a:prstGeom>
          <a:solidFill>
            <a:schemeClr val="accent1"/>
          </a:solidFill>
          <a:ln w="9525">
            <a:solidFill>
              <a:schemeClr val="tx1"/>
            </a:solidFill>
            <a:round/>
            <a:headEnd/>
            <a:tailEnd/>
          </a:ln>
          <a:effectLst/>
        </p:spPr>
        <p:txBody>
          <a:bodyPr wrap="none" anchor="ctr"/>
          <a:lstStyle/>
          <a:p>
            <a:pPr algn="ctr" eaLnBrk="0" hangingPunct="0"/>
            <a:r>
              <a:rPr lang="en-US" sz="1800">
                <a:latin typeface="Arial" pitchFamily="34" charset="0"/>
              </a:rPr>
              <a:t>SOAP</a:t>
            </a:r>
            <a:br>
              <a:rPr lang="en-US" sz="1800">
                <a:latin typeface="Arial" pitchFamily="34" charset="0"/>
              </a:rPr>
            </a:br>
            <a:r>
              <a:rPr lang="en-US" sz="1800">
                <a:latin typeface="Arial" pitchFamily="34" charset="0"/>
              </a:rPr>
              <a:t>envelope</a:t>
            </a:r>
          </a:p>
        </p:txBody>
      </p:sp>
      <p:sp>
        <p:nvSpPr>
          <p:cNvPr id="261139" name="AutoShape 19"/>
          <p:cNvSpPr>
            <a:spLocks noChangeArrowheads="1"/>
          </p:cNvSpPr>
          <p:nvPr/>
        </p:nvSpPr>
        <p:spPr bwMode="auto">
          <a:xfrm>
            <a:off x="5334000" y="4271963"/>
            <a:ext cx="485775" cy="609600"/>
          </a:xfrm>
          <a:prstGeom prst="downArrow">
            <a:avLst>
              <a:gd name="adj1" fmla="val 50000"/>
              <a:gd name="adj2" fmla="val 31373"/>
            </a:avLst>
          </a:prstGeom>
          <a:solidFill>
            <a:schemeClr val="accent1"/>
          </a:solidFill>
          <a:ln w="9525">
            <a:solidFill>
              <a:schemeClr val="tx1"/>
            </a:solidFill>
            <a:miter lim="800000"/>
            <a:headEnd/>
            <a:tailEnd/>
          </a:ln>
          <a:effectLst/>
        </p:spPr>
        <p:txBody>
          <a:bodyPr wrap="none" anchor="ctr"/>
          <a:lstStyle/>
          <a:p>
            <a:endParaRPr lang="en-US"/>
          </a:p>
        </p:txBody>
      </p:sp>
      <p:sp>
        <p:nvSpPr>
          <p:cNvPr id="261140" name="Text Box 20"/>
          <p:cNvSpPr txBox="1">
            <a:spLocks noChangeArrowheads="1"/>
          </p:cNvSpPr>
          <p:nvPr/>
        </p:nvSpPr>
        <p:spPr bwMode="auto">
          <a:xfrm>
            <a:off x="5867400" y="4362450"/>
            <a:ext cx="1143000" cy="641350"/>
          </a:xfrm>
          <a:prstGeom prst="rect">
            <a:avLst/>
          </a:prstGeom>
          <a:noFill/>
          <a:ln w="9525">
            <a:noFill/>
            <a:miter lim="800000"/>
            <a:headEnd/>
            <a:tailEnd/>
          </a:ln>
          <a:effectLst/>
        </p:spPr>
        <p:txBody>
          <a:bodyPr>
            <a:spAutoFit/>
          </a:bodyPr>
          <a:lstStyle/>
          <a:p>
            <a:pPr eaLnBrk="0" hangingPunct="0">
              <a:spcBef>
                <a:spcPct val="50000"/>
              </a:spcBef>
            </a:pPr>
            <a:r>
              <a:rPr lang="en-US" sz="1800" b="1">
                <a:latin typeface="Arial" pitchFamily="34" charset="0"/>
              </a:rPr>
              <a:t>Web Service</a:t>
            </a:r>
          </a:p>
        </p:txBody>
      </p:sp>
      <p:sp>
        <p:nvSpPr>
          <p:cNvPr id="261141" name="AutoShape 21"/>
          <p:cNvSpPr>
            <a:spLocks noChangeArrowheads="1"/>
          </p:cNvSpPr>
          <p:nvPr/>
        </p:nvSpPr>
        <p:spPr bwMode="auto">
          <a:xfrm>
            <a:off x="6858000" y="3052763"/>
            <a:ext cx="1600200" cy="990600"/>
          </a:xfrm>
          <a:prstGeom prst="flowChartAlternateProcess">
            <a:avLst/>
          </a:prstGeom>
          <a:solidFill>
            <a:schemeClr val="accent1"/>
          </a:solidFill>
          <a:ln w="9525">
            <a:solidFill>
              <a:schemeClr val="tx1"/>
            </a:solidFill>
            <a:miter lim="800000"/>
            <a:headEnd/>
            <a:tailEnd/>
          </a:ln>
          <a:effectLst/>
        </p:spPr>
        <p:txBody>
          <a:bodyPr wrap="none" anchor="ctr"/>
          <a:lstStyle/>
          <a:p>
            <a:pPr algn="ctr" eaLnBrk="0" hangingPunct="0"/>
            <a:r>
              <a:rPr lang="en-US" sz="1800">
                <a:latin typeface="Arial" pitchFamily="34" charset="0"/>
              </a:rPr>
              <a:t>MemberDAO</a:t>
            </a:r>
          </a:p>
        </p:txBody>
      </p:sp>
      <p:sp>
        <p:nvSpPr>
          <p:cNvPr id="261142" name="AutoShape 22"/>
          <p:cNvSpPr>
            <a:spLocks noChangeArrowheads="1"/>
          </p:cNvSpPr>
          <p:nvPr/>
        </p:nvSpPr>
        <p:spPr bwMode="auto">
          <a:xfrm>
            <a:off x="6934200" y="5033963"/>
            <a:ext cx="1295400" cy="1214437"/>
          </a:xfrm>
          <a:prstGeom prst="can">
            <a:avLst>
              <a:gd name="adj" fmla="val 25000"/>
            </a:avLst>
          </a:prstGeom>
          <a:solidFill>
            <a:schemeClr val="accent1"/>
          </a:solidFill>
          <a:ln w="9525">
            <a:solidFill>
              <a:schemeClr val="tx1"/>
            </a:solidFill>
            <a:round/>
            <a:headEnd/>
            <a:tailEnd/>
          </a:ln>
          <a:effectLst/>
        </p:spPr>
        <p:txBody>
          <a:bodyPr wrap="none" anchor="ctr"/>
          <a:lstStyle/>
          <a:p>
            <a:pPr algn="ctr" eaLnBrk="0" hangingPunct="0"/>
            <a:r>
              <a:rPr lang="en-US" sz="1800">
                <a:latin typeface="Arial" pitchFamily="34" charset="0"/>
              </a:rPr>
              <a:t>XML</a:t>
            </a:r>
          </a:p>
          <a:p>
            <a:pPr algn="ctr" eaLnBrk="0" hangingPunct="0"/>
            <a:r>
              <a:rPr lang="en-US" sz="1800">
                <a:latin typeface="Arial" pitchFamily="34" charset="0"/>
              </a:rPr>
              <a:t>(Xindice)</a:t>
            </a:r>
          </a:p>
        </p:txBody>
      </p:sp>
      <p:sp>
        <p:nvSpPr>
          <p:cNvPr id="261143" name="AutoShape 23"/>
          <p:cNvSpPr>
            <a:spLocks noChangeArrowheads="1"/>
          </p:cNvSpPr>
          <p:nvPr/>
        </p:nvSpPr>
        <p:spPr bwMode="auto">
          <a:xfrm>
            <a:off x="7391400" y="4271963"/>
            <a:ext cx="485775" cy="609600"/>
          </a:xfrm>
          <a:prstGeom prst="downArrow">
            <a:avLst>
              <a:gd name="adj1" fmla="val 50000"/>
              <a:gd name="adj2" fmla="val 31373"/>
            </a:avLst>
          </a:prstGeom>
          <a:solidFill>
            <a:schemeClr val="accent1"/>
          </a:solidFill>
          <a:ln w="9525">
            <a:solidFill>
              <a:schemeClr val="tx1"/>
            </a:solidFill>
            <a:miter lim="800000"/>
            <a:headEnd/>
            <a:tailEnd/>
          </a:ln>
          <a:effectLst/>
        </p:spPr>
        <p:txBody>
          <a:bodyPr wrap="none" anchor="ctr"/>
          <a:lstStyle/>
          <a:p>
            <a:endParaRPr lang="en-US"/>
          </a:p>
        </p:txBody>
      </p:sp>
      <p:sp>
        <p:nvSpPr>
          <p:cNvPr id="261144" name="Text Box 24"/>
          <p:cNvSpPr txBox="1">
            <a:spLocks noChangeArrowheads="1"/>
          </p:cNvSpPr>
          <p:nvPr/>
        </p:nvSpPr>
        <p:spPr bwMode="auto">
          <a:xfrm>
            <a:off x="7924800" y="4362450"/>
            <a:ext cx="990600" cy="366713"/>
          </a:xfrm>
          <a:prstGeom prst="rect">
            <a:avLst/>
          </a:prstGeom>
          <a:noFill/>
          <a:ln w="9525">
            <a:noFill/>
            <a:miter lim="800000"/>
            <a:headEnd/>
            <a:tailEnd/>
          </a:ln>
          <a:effectLst/>
        </p:spPr>
        <p:txBody>
          <a:bodyPr>
            <a:spAutoFit/>
          </a:bodyPr>
          <a:lstStyle/>
          <a:p>
            <a:pPr eaLnBrk="0" hangingPunct="0">
              <a:spcBef>
                <a:spcPct val="50000"/>
              </a:spcBef>
            </a:pPr>
            <a:r>
              <a:rPr lang="en-US" sz="1800" b="1">
                <a:latin typeface="Arial" pitchFamily="34" charset="0"/>
              </a:rPr>
              <a:t>XPath</a:t>
            </a:r>
          </a:p>
        </p:txBody>
      </p:sp>
      <p:sp>
        <p:nvSpPr>
          <p:cNvPr id="25" name="Slide Number Placeholder 24"/>
          <p:cNvSpPr>
            <a:spLocks noGrp="1"/>
          </p:cNvSpPr>
          <p:nvPr>
            <p:ph type="sldNum" sz="quarter" idx="12"/>
          </p:nvPr>
        </p:nvSpPr>
        <p:spPr/>
        <p:txBody>
          <a:bodyPr/>
          <a:lstStyle/>
          <a:p>
            <a:fld id="{B6F15528-21DE-4FAA-801E-634DDDAF4B2B}" type="slidenum">
              <a:rPr lang="en-US" smtClean="0"/>
              <a:pPr/>
              <a:t>137</a:t>
            </a:fld>
            <a:endParaRPr lang="en-US"/>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4"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52936" name="Text Box 8"/>
          <p:cNvSpPr txBox="1">
            <a:spLocks noChangeArrowheads="1"/>
          </p:cNvSpPr>
          <p:nvPr/>
        </p:nvSpPr>
        <p:spPr bwMode="auto">
          <a:xfrm>
            <a:off x="0" y="0"/>
            <a:ext cx="9144000" cy="830997"/>
          </a:xfrm>
          <a:prstGeom prst="rect">
            <a:avLst/>
          </a:prstGeom>
          <a:noFill/>
          <a:ln w="9525">
            <a:noFill/>
            <a:miter lim="800000"/>
            <a:headEnd/>
            <a:tailEnd/>
          </a:ln>
          <a:effectLst/>
        </p:spPr>
        <p:txBody>
          <a:bodyPr wrap="square">
            <a:spAutoFit/>
          </a:bodyPr>
          <a:lstStyle/>
          <a:p>
            <a:pPr>
              <a:spcBef>
                <a:spcPct val="0"/>
              </a:spcBef>
            </a:pPr>
            <a:r>
              <a:rPr lang="en-US" sz="4800" b="1" dirty="0" smtClean="0">
                <a:ln w="6350">
                  <a:noFill/>
                </a:ln>
                <a:solidFill>
                  <a:srgbClr val="00B0F0"/>
                </a:solidFill>
                <a:effectLst>
                  <a:outerShdw blurRad="114300" dist="101600" dir="2700000" algn="tl" rotWithShape="0">
                    <a:srgbClr val="000000">
                      <a:alpha val="40000"/>
                    </a:srgbClr>
                  </a:outerShdw>
                </a:effectLst>
                <a:latin typeface="+mj-lt"/>
                <a:ea typeface="+mj-ea"/>
                <a:cs typeface="+mj-cs"/>
              </a:rPr>
              <a:t>Value Object</a:t>
            </a:r>
            <a:endParaRPr lang="en-US" sz="4800" b="1" dirty="0">
              <a:ln w="6350">
                <a:noFill/>
              </a:ln>
              <a:solidFill>
                <a:srgbClr val="00B0F0"/>
              </a:solidFill>
              <a:effectLst>
                <a:outerShdw blurRad="114300" dist="101600" dir="2700000" algn="tl" rotWithShape="0">
                  <a:srgbClr val="000000">
                    <a:alpha val="40000"/>
                  </a:srgbClr>
                </a:outerShdw>
              </a:effectLst>
              <a:latin typeface="+mj-lt"/>
              <a:ea typeface="+mj-ea"/>
              <a:cs typeface="+mj-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138</a:t>
            </a:fld>
            <a:endParaRPr lang="en-US"/>
          </a:p>
        </p:txBody>
      </p:sp>
      <p:pic>
        <p:nvPicPr>
          <p:cNvPr id="6" name="Picture 1030" descr="31"/>
          <p:cNvPicPr>
            <a:picLocks noChangeAspect="1" noChangeArrowheads="1"/>
          </p:cNvPicPr>
          <p:nvPr/>
        </p:nvPicPr>
        <p:blipFill>
          <a:blip r:embed="rId3" cstate="print"/>
          <a:srcRect/>
          <a:stretch>
            <a:fillRect/>
          </a:stretch>
        </p:blipFill>
        <p:spPr bwMode="auto">
          <a:xfrm>
            <a:off x="0" y="1295400"/>
            <a:ext cx="3429000" cy="5562600"/>
          </a:xfrm>
          <a:prstGeom prst="rect">
            <a:avLst/>
          </a:prstGeom>
          <a:noFill/>
        </p:spPr>
      </p:pic>
      <p:sp>
        <p:nvSpPr>
          <p:cNvPr id="7" name="Rectangle 6"/>
          <p:cNvSpPr/>
          <p:nvPr/>
        </p:nvSpPr>
        <p:spPr>
          <a:xfrm>
            <a:off x="3886200" y="610136"/>
            <a:ext cx="5257800" cy="6247864"/>
          </a:xfrm>
          <a:prstGeom prst="rect">
            <a:avLst/>
          </a:prstGeom>
        </p:spPr>
        <p:txBody>
          <a:bodyPr wrap="square">
            <a:spAutoFit/>
          </a:bodyPr>
          <a:lstStyle/>
          <a:p>
            <a:pPr algn="r"/>
            <a:r>
              <a:rPr lang="en-US" sz="2000" b="1" baseline="0" dirty="0" smtClean="0"/>
              <a:t>As  for Example:</a:t>
            </a:r>
          </a:p>
          <a:p>
            <a:pPr algn="r"/>
            <a:r>
              <a:rPr lang="en-US" sz="2000" b="1" baseline="0" dirty="0" smtClean="0"/>
              <a:t>-----------------------</a:t>
            </a:r>
          </a:p>
          <a:p>
            <a:pPr algn="just"/>
            <a:r>
              <a:rPr lang="en-US" sz="2000" baseline="0" dirty="0" smtClean="0"/>
              <a:t>Consider a  client that accesses a business object to retrieve and display author information. By implementing the Value Object  pattern, the client can obtain all the author information in a single object by making a single method call instead of retrieving the information individually by making a number of method calls.</a:t>
            </a:r>
          </a:p>
          <a:p>
            <a:pPr algn="just"/>
            <a:endParaRPr lang="en-US" sz="2000" baseline="0" dirty="0" smtClean="0"/>
          </a:p>
          <a:p>
            <a:pPr algn="just"/>
            <a:r>
              <a:rPr lang="en-US" sz="2000" baseline="0" dirty="0" smtClean="0"/>
              <a:t>The client can then locally retrieve all information from the obejct and display it to an end user.</a:t>
            </a:r>
          </a:p>
          <a:p>
            <a:pPr algn="just"/>
            <a:endParaRPr lang="en-US" sz="2000" baseline="0" dirty="0" smtClean="0"/>
          </a:p>
          <a:p>
            <a:pPr algn="just"/>
            <a:r>
              <a:rPr lang="en-US" sz="2000" baseline="0" dirty="0" smtClean="0"/>
              <a:t>In addition, the business object also needs to expose only a single business method that returns the value object instead of creating multiple business methods for returning different information of the author.</a:t>
            </a: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139</a:t>
            </a:fld>
            <a:endParaRPr lang="en-US"/>
          </a:p>
        </p:txBody>
      </p:sp>
      <p:sp>
        <p:nvSpPr>
          <p:cNvPr id="3" name="Text Box 7"/>
          <p:cNvSpPr txBox="1">
            <a:spLocks noChangeArrowheads="1"/>
          </p:cNvSpPr>
          <p:nvPr/>
        </p:nvSpPr>
        <p:spPr bwMode="auto">
          <a:xfrm>
            <a:off x="0" y="1600200"/>
            <a:ext cx="9144000" cy="5041380"/>
          </a:xfrm>
          <a:prstGeom prst="rect">
            <a:avLst/>
          </a:prstGeom>
          <a:noFill/>
          <a:ln w="9525">
            <a:noFill/>
            <a:miter lim="800000"/>
            <a:headEnd/>
            <a:tailEnd/>
          </a:ln>
          <a:effectLst/>
        </p:spPr>
        <p:txBody>
          <a:bodyPr wrap="square">
            <a:spAutoFit/>
          </a:bodyPr>
          <a:lstStyle/>
          <a:p>
            <a:pPr marL="457200" indent="-457200">
              <a:spcBef>
                <a:spcPct val="50000"/>
              </a:spcBef>
            </a:pPr>
            <a:r>
              <a:rPr lang="en-US" sz="2400" dirty="0"/>
              <a:t>The Value Object consists of an </a:t>
            </a:r>
            <a:r>
              <a:rPr lang="en-US" sz="2400" i="1" dirty="0"/>
              <a:t>abstract</a:t>
            </a:r>
            <a:r>
              <a:rPr lang="en-US" sz="2400" dirty="0"/>
              <a:t> class called </a:t>
            </a:r>
            <a:r>
              <a:rPr lang="en-US" sz="2400" dirty="0" smtClean="0"/>
              <a:t> </a:t>
            </a:r>
            <a:r>
              <a:rPr lang="en-US" sz="2400" b="1" dirty="0" smtClean="0">
                <a:latin typeface="Courier New" pitchFamily="49" charset="0"/>
              </a:rPr>
              <a:t>ValueObject.java</a:t>
            </a:r>
            <a:endParaRPr lang="en-US" sz="2400" b="1" dirty="0">
              <a:latin typeface="Courier New" pitchFamily="49" charset="0"/>
            </a:endParaRPr>
          </a:p>
          <a:p>
            <a:pPr marL="457200" indent="-457200">
              <a:spcBef>
                <a:spcPct val="50000"/>
              </a:spcBef>
            </a:pPr>
            <a:r>
              <a:rPr lang="en-US" sz="2400" dirty="0"/>
              <a:t>A Value Object Pattern wraps a row of data retrieved from a data source in a Plain Old Java (POJ) class:</a:t>
            </a:r>
            <a:endParaRPr lang="en-US" sz="3600" dirty="0"/>
          </a:p>
          <a:p>
            <a:pPr marL="457200" indent="-457200">
              <a:lnSpc>
                <a:spcPct val="90000"/>
              </a:lnSpc>
              <a:spcBef>
                <a:spcPct val="20000"/>
              </a:spcBef>
              <a:buFontTx/>
              <a:buChar char="•"/>
            </a:pPr>
            <a:r>
              <a:rPr lang="en-US" sz="2400" dirty="0"/>
              <a:t>This lets the user deal with a logical view of the data instead of a physical view.</a:t>
            </a:r>
          </a:p>
          <a:p>
            <a:pPr marL="914400" lvl="1" indent="-457200">
              <a:lnSpc>
                <a:spcPct val="90000"/>
              </a:lnSpc>
              <a:spcBef>
                <a:spcPct val="20000"/>
              </a:spcBef>
              <a:buFontTx/>
              <a:buChar char="–"/>
            </a:pPr>
            <a:r>
              <a:rPr lang="en-US" sz="2400" dirty="0"/>
              <a:t>Value objects hide the data types of the data being retrieved.</a:t>
            </a:r>
          </a:p>
          <a:p>
            <a:pPr marL="914400" lvl="1" indent="-457200">
              <a:lnSpc>
                <a:spcPct val="90000"/>
              </a:lnSpc>
              <a:spcBef>
                <a:spcPct val="20000"/>
              </a:spcBef>
              <a:buFontTx/>
              <a:buChar char="–"/>
            </a:pPr>
            <a:r>
              <a:rPr lang="en-US" sz="2400" dirty="0"/>
              <a:t>Value objects hide the relationships that exist between tables in the database.</a:t>
            </a:r>
          </a:p>
          <a:p>
            <a:pPr marL="457200" indent="-457200">
              <a:lnSpc>
                <a:spcPct val="90000"/>
              </a:lnSpc>
              <a:spcBef>
                <a:spcPct val="20000"/>
              </a:spcBef>
              <a:buFontTx/>
              <a:buChar char="•"/>
            </a:pPr>
            <a:r>
              <a:rPr lang="en-US" sz="2400" dirty="0"/>
              <a:t>Value objects are the glue that ties the tiers together. They are used to pass data back and forth between all tiers in the application.</a:t>
            </a:r>
          </a:p>
        </p:txBody>
      </p:sp>
      <p:sp>
        <p:nvSpPr>
          <p:cNvPr id="4"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Object </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Logical Layering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pic>
        <p:nvPicPr>
          <p:cNvPr id="9218" name="Picture 2"/>
          <p:cNvPicPr>
            <a:picLocks noChangeAspect="1" noChangeArrowheads="1"/>
          </p:cNvPicPr>
          <p:nvPr/>
        </p:nvPicPr>
        <p:blipFill>
          <a:blip r:embed="rId2" cstate="print"/>
          <a:srcRect/>
          <a:stretch>
            <a:fillRect/>
          </a:stretch>
        </p:blipFill>
        <p:spPr bwMode="auto">
          <a:xfrm>
            <a:off x="0" y="1219200"/>
            <a:ext cx="91440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140</a:t>
            </a:fld>
            <a:endParaRPr lang="en-US"/>
          </a:p>
        </p:txBody>
      </p:sp>
      <p:pic>
        <p:nvPicPr>
          <p:cNvPr id="12290" name="Picture 2"/>
          <p:cNvPicPr>
            <a:picLocks noChangeAspect="1" noChangeArrowheads="1"/>
          </p:cNvPicPr>
          <p:nvPr/>
        </p:nvPicPr>
        <p:blipFill>
          <a:blip r:embed="rId2" cstate="print"/>
          <a:srcRect/>
          <a:stretch>
            <a:fillRect/>
          </a:stretch>
        </p:blipFill>
        <p:spPr bwMode="auto">
          <a:xfrm>
            <a:off x="0" y="1447800"/>
            <a:ext cx="9144000" cy="4953000"/>
          </a:xfrm>
          <a:prstGeom prst="rect">
            <a:avLst/>
          </a:prstGeom>
          <a:noFill/>
          <a:ln w="9525">
            <a:noFill/>
            <a:miter lim="800000"/>
            <a:headEnd/>
            <a:tailEnd/>
          </a:ln>
          <a:effectLst/>
        </p:spPr>
      </p:pic>
      <p:sp>
        <p:nvSpPr>
          <p:cNvPr id="4"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Object </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
        <p:nvSpPr>
          <p:cNvPr id="204802" name="AutoShape 2" descr="graphics/07fig18.gif"/>
          <p:cNvSpPr>
            <a:spLocks noChangeAspect="1" noChangeArrowheads="1"/>
          </p:cNvSpPr>
          <p:nvPr/>
        </p:nvSpPr>
        <p:spPr bwMode="auto">
          <a:xfrm>
            <a:off x="155575" y="-952500"/>
            <a:ext cx="4762500" cy="19907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8"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53959" name="Text Box 7"/>
          <p:cNvSpPr txBox="1">
            <a:spLocks noChangeArrowheads="1"/>
          </p:cNvSpPr>
          <p:nvPr/>
        </p:nvSpPr>
        <p:spPr bwMode="auto">
          <a:xfrm>
            <a:off x="0" y="1600200"/>
            <a:ext cx="9144000" cy="4525085"/>
          </a:xfrm>
          <a:prstGeom prst="rect">
            <a:avLst/>
          </a:prstGeom>
          <a:noFill/>
          <a:ln w="9525">
            <a:noFill/>
            <a:miter lim="800000"/>
            <a:headEnd/>
            <a:tailEnd/>
          </a:ln>
          <a:effectLst/>
        </p:spPr>
        <p:txBody>
          <a:bodyPr wrap="square">
            <a:spAutoFit/>
          </a:bodyPr>
          <a:lstStyle/>
          <a:p>
            <a:pPr marL="457200" indent="-457200" algn="just">
              <a:spcBef>
                <a:spcPct val="50000"/>
              </a:spcBef>
            </a:pPr>
            <a:r>
              <a:rPr lang="en-US" sz="2400" dirty="0"/>
              <a:t>The VO class has 3 status fields with their own </a:t>
            </a:r>
            <a:r>
              <a:rPr lang="en-US" sz="2400" b="1" dirty="0">
                <a:latin typeface="Courier New" pitchFamily="49" charset="0"/>
              </a:rPr>
              <a:t>get()</a:t>
            </a:r>
            <a:r>
              <a:rPr lang="en-US" sz="2400" dirty="0"/>
              <a:t> and </a:t>
            </a:r>
            <a:r>
              <a:rPr lang="en-US" sz="2400" b="1" dirty="0">
                <a:latin typeface="Courier New" pitchFamily="49" charset="0"/>
              </a:rPr>
              <a:t>set()</a:t>
            </a:r>
            <a:r>
              <a:rPr lang="en-US" sz="2400" dirty="0"/>
              <a:t> methods that are used to tell the DAO what to do with the VO: </a:t>
            </a:r>
          </a:p>
          <a:p>
            <a:pPr marL="457200" indent="-457200" algn="just">
              <a:lnSpc>
                <a:spcPct val="90000"/>
              </a:lnSpc>
              <a:spcBef>
                <a:spcPct val="20000"/>
              </a:spcBef>
              <a:buFontTx/>
              <a:buChar char="•"/>
            </a:pPr>
            <a:r>
              <a:rPr lang="en-US" sz="2400" b="1" dirty="0" err="1">
                <a:latin typeface="Courier New" pitchFamily="49" charset="0"/>
              </a:rPr>
              <a:t>boolean</a:t>
            </a:r>
            <a:r>
              <a:rPr lang="en-US" sz="2400" b="1" dirty="0">
                <a:latin typeface="Courier New" pitchFamily="49" charset="0"/>
              </a:rPr>
              <a:t> </a:t>
            </a:r>
            <a:r>
              <a:rPr lang="en-US" sz="2400" b="1" dirty="0" err="1">
                <a:latin typeface="Courier New" pitchFamily="49" charset="0"/>
              </a:rPr>
              <a:t>insertFlag</a:t>
            </a:r>
            <a:endParaRPr lang="en-US" sz="2400" b="1" dirty="0">
              <a:latin typeface="Courier New" pitchFamily="49" charset="0"/>
            </a:endParaRPr>
          </a:p>
          <a:p>
            <a:pPr marL="457200" indent="-457200" algn="just">
              <a:lnSpc>
                <a:spcPct val="90000"/>
              </a:lnSpc>
              <a:spcBef>
                <a:spcPct val="20000"/>
              </a:spcBef>
              <a:buFontTx/>
              <a:buChar char="•"/>
            </a:pPr>
            <a:r>
              <a:rPr lang="en-US" sz="2400" b="1" dirty="0" err="1">
                <a:latin typeface="Courier New" pitchFamily="49" charset="0"/>
              </a:rPr>
              <a:t>boolean</a:t>
            </a:r>
            <a:r>
              <a:rPr lang="en-US" sz="2400" b="1" dirty="0">
                <a:latin typeface="Courier New" pitchFamily="49" charset="0"/>
              </a:rPr>
              <a:t> </a:t>
            </a:r>
            <a:r>
              <a:rPr lang="en-US" sz="2400" b="1" dirty="0" err="1">
                <a:latin typeface="Courier New" pitchFamily="49" charset="0"/>
              </a:rPr>
              <a:t>updateFlag</a:t>
            </a:r>
            <a:endParaRPr lang="en-US" sz="2400" b="1" dirty="0">
              <a:latin typeface="Courier New" pitchFamily="49" charset="0"/>
            </a:endParaRPr>
          </a:p>
          <a:p>
            <a:pPr marL="457200" indent="-457200" algn="just">
              <a:lnSpc>
                <a:spcPct val="90000"/>
              </a:lnSpc>
              <a:spcBef>
                <a:spcPct val="20000"/>
              </a:spcBef>
              <a:buFontTx/>
              <a:buChar char="•"/>
            </a:pPr>
            <a:r>
              <a:rPr lang="en-US" sz="2400" b="1" dirty="0" err="1">
                <a:latin typeface="Courier New" pitchFamily="49" charset="0"/>
              </a:rPr>
              <a:t>boolean</a:t>
            </a:r>
            <a:r>
              <a:rPr lang="en-US" sz="2400" b="1" dirty="0">
                <a:latin typeface="Courier New" pitchFamily="49" charset="0"/>
              </a:rPr>
              <a:t> </a:t>
            </a:r>
            <a:r>
              <a:rPr lang="en-US" sz="2400" b="1" dirty="0" err="1">
                <a:latin typeface="Courier New" pitchFamily="49" charset="0"/>
              </a:rPr>
              <a:t>deleteFlag</a:t>
            </a:r>
            <a:endParaRPr lang="en-US" sz="2400" b="1" dirty="0">
              <a:latin typeface="Courier New" pitchFamily="49" charset="0"/>
            </a:endParaRPr>
          </a:p>
          <a:p>
            <a:pPr marL="457200" indent="-457200" algn="just">
              <a:lnSpc>
                <a:spcPct val="90000"/>
              </a:lnSpc>
              <a:spcBef>
                <a:spcPct val="20000"/>
              </a:spcBef>
            </a:pPr>
            <a:r>
              <a:rPr lang="en-US" sz="2400" dirty="0"/>
              <a:t>At any given time, only 1 of the flags may be </a:t>
            </a:r>
            <a:r>
              <a:rPr lang="en-US" sz="2400" b="1" dirty="0">
                <a:latin typeface="Courier New" pitchFamily="49" charset="0"/>
              </a:rPr>
              <a:t>true</a:t>
            </a:r>
            <a:r>
              <a:rPr lang="en-US" sz="2400" dirty="0"/>
              <a:t>. Setting any one of the flags resets the others to </a:t>
            </a:r>
            <a:r>
              <a:rPr lang="en-US" sz="2400" b="1" dirty="0">
                <a:latin typeface="Courier New" pitchFamily="49" charset="0"/>
              </a:rPr>
              <a:t>false</a:t>
            </a:r>
            <a:r>
              <a:rPr lang="en-US" sz="2400" dirty="0"/>
              <a:t>. The VO class also provides a </a:t>
            </a:r>
            <a:r>
              <a:rPr lang="en-US" sz="2400" b="1" dirty="0">
                <a:latin typeface="Courier New" pitchFamily="49" charset="0"/>
              </a:rPr>
              <a:t>reset()</a:t>
            </a:r>
            <a:r>
              <a:rPr lang="en-US" sz="2400" dirty="0"/>
              <a:t> method that clears all flags to </a:t>
            </a:r>
            <a:r>
              <a:rPr lang="en-US" sz="2400" b="1" dirty="0">
                <a:latin typeface="Courier New" pitchFamily="49" charset="0"/>
              </a:rPr>
              <a:t>false</a:t>
            </a:r>
            <a:r>
              <a:rPr lang="en-US" sz="2400" dirty="0"/>
              <a:t>. </a:t>
            </a:r>
            <a:br>
              <a:rPr lang="en-US" sz="2400" dirty="0"/>
            </a:br>
            <a:endParaRPr lang="en-US" sz="2400" dirty="0"/>
          </a:p>
          <a:p>
            <a:pPr marL="457200" indent="-457200" algn="just">
              <a:lnSpc>
                <a:spcPct val="90000"/>
              </a:lnSpc>
              <a:spcBef>
                <a:spcPct val="20000"/>
              </a:spcBef>
            </a:pPr>
            <a:r>
              <a:rPr lang="en-US" sz="2400" dirty="0"/>
              <a:t>Finally, the VO class provides </a:t>
            </a:r>
            <a:r>
              <a:rPr lang="en-US" sz="2400" b="1" dirty="0">
                <a:latin typeface="Courier New" pitchFamily="49" charset="0"/>
              </a:rPr>
              <a:t>get()</a:t>
            </a:r>
            <a:r>
              <a:rPr lang="en-US" sz="2400" dirty="0"/>
              <a:t> and </a:t>
            </a:r>
            <a:r>
              <a:rPr lang="en-US" sz="2400" b="1" dirty="0">
                <a:latin typeface="Courier New" pitchFamily="49" charset="0"/>
              </a:rPr>
              <a:t>set()</a:t>
            </a:r>
            <a:r>
              <a:rPr lang="en-US" sz="2400" dirty="0"/>
              <a:t> methods for a </a:t>
            </a:r>
            <a:r>
              <a:rPr lang="en-US" sz="2400" b="1" dirty="0" err="1">
                <a:latin typeface="Courier New" pitchFamily="49" charset="0"/>
              </a:rPr>
              <a:t>rowVersion</a:t>
            </a:r>
            <a:r>
              <a:rPr lang="en-US" sz="2400" dirty="0"/>
              <a:t> field. </a:t>
            </a:r>
            <a:r>
              <a:rPr lang="en-US" sz="2400" b="1" dirty="0">
                <a:latin typeface="Courier New" pitchFamily="49" charset="0"/>
              </a:rPr>
              <a:t>long </a:t>
            </a:r>
            <a:r>
              <a:rPr lang="en-US" sz="2400" b="1" dirty="0" err="1">
                <a:latin typeface="Courier New" pitchFamily="49" charset="0"/>
              </a:rPr>
              <a:t>rowVersion</a:t>
            </a:r>
            <a:r>
              <a:rPr lang="en-US" sz="2400" dirty="0"/>
              <a:t> is used to implement the framework’s locking strategy.</a:t>
            </a:r>
          </a:p>
        </p:txBody>
      </p:sp>
      <p:sp>
        <p:nvSpPr>
          <p:cNvPr id="253960"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Object</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141</a:t>
            </a:fld>
            <a:endParaRPr lang="en-US"/>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82" name="Text Box 6"/>
          <p:cNvSpPr txBox="1">
            <a:spLocks noChangeArrowheads="1"/>
          </p:cNvSpPr>
          <p:nvPr/>
        </p:nvSpPr>
        <p:spPr bwMode="auto">
          <a:xfrm>
            <a:off x="381000" y="2057400"/>
            <a:ext cx="8382000" cy="457200"/>
          </a:xfrm>
          <a:prstGeom prst="rect">
            <a:avLst/>
          </a:prstGeom>
          <a:noFill/>
          <a:ln w="9525">
            <a:noFill/>
            <a:miter lim="800000"/>
            <a:headEnd/>
            <a:tailEnd/>
          </a:ln>
          <a:effectLst/>
        </p:spPr>
        <p:txBody>
          <a:bodyPr>
            <a:spAutoFit/>
          </a:bodyPr>
          <a:lstStyle/>
          <a:p>
            <a:pPr>
              <a:spcBef>
                <a:spcPct val="50000"/>
              </a:spcBef>
            </a:pPr>
            <a:endParaRPr lang="en-US"/>
          </a:p>
        </p:txBody>
      </p:sp>
      <p:sp>
        <p:nvSpPr>
          <p:cNvPr id="254983" name="Text Box 7"/>
          <p:cNvSpPr txBox="1">
            <a:spLocks noChangeArrowheads="1"/>
          </p:cNvSpPr>
          <p:nvPr/>
        </p:nvSpPr>
        <p:spPr bwMode="auto">
          <a:xfrm>
            <a:off x="0" y="1295400"/>
            <a:ext cx="9144000" cy="1569660"/>
          </a:xfrm>
          <a:prstGeom prst="rect">
            <a:avLst/>
          </a:prstGeom>
          <a:noFill/>
          <a:ln w="9525">
            <a:noFill/>
            <a:miter lim="800000"/>
            <a:headEnd/>
            <a:tailEnd/>
          </a:ln>
          <a:effectLst/>
        </p:spPr>
        <p:txBody>
          <a:bodyPr wrap="square">
            <a:spAutoFit/>
          </a:bodyPr>
          <a:lstStyle/>
          <a:p>
            <a:pPr marL="457200" indent="-457200">
              <a:spcBef>
                <a:spcPct val="50000"/>
              </a:spcBef>
            </a:pPr>
            <a:r>
              <a:rPr lang="en-US" sz="3200" dirty="0"/>
              <a:t>Remember, </a:t>
            </a:r>
            <a:r>
              <a:rPr lang="en-US" sz="3200" b="1" dirty="0">
                <a:latin typeface="Courier New" pitchFamily="49" charset="0"/>
              </a:rPr>
              <a:t>ValueObject.java</a:t>
            </a:r>
            <a:r>
              <a:rPr lang="en-US" sz="3200" dirty="0"/>
              <a:t> is </a:t>
            </a:r>
            <a:r>
              <a:rPr lang="en-US" sz="3200" i="1" dirty="0"/>
              <a:t>abstract</a:t>
            </a:r>
            <a:r>
              <a:rPr lang="en-US" sz="3200" dirty="0"/>
              <a:t>, so to use it we define one or more member classes that extend the VO: </a:t>
            </a:r>
          </a:p>
        </p:txBody>
      </p:sp>
      <p:sp>
        <p:nvSpPr>
          <p:cNvPr id="254984" name="Text Box 8"/>
          <p:cNvSpPr txBox="1">
            <a:spLocks noChangeArrowheads="1"/>
          </p:cNvSpPr>
          <p:nvPr/>
        </p:nvSpPr>
        <p:spPr bwMode="auto">
          <a:xfrm>
            <a:off x="0" y="0"/>
            <a:ext cx="8458200" cy="723275"/>
          </a:xfrm>
          <a:prstGeom prst="rect">
            <a:avLst/>
          </a:prstGeom>
          <a:noFill/>
          <a:ln w="9525">
            <a:noFill/>
            <a:miter lim="800000"/>
            <a:headEnd/>
            <a:tailEnd/>
          </a:ln>
          <a:effectLst/>
        </p:spPr>
        <p:txBody>
          <a:bodyPr>
            <a:spAutoFit/>
          </a:bodyPr>
          <a:lstStyle/>
          <a:p>
            <a:pPr>
              <a:spcBef>
                <a:spcPct val="50000"/>
              </a:spcBef>
            </a:pPr>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Value Object</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pic>
        <p:nvPicPr>
          <p:cNvPr id="254986" name="Picture 10" descr="glss"/>
          <p:cNvPicPr>
            <a:picLocks noChangeAspect="1" noChangeArrowheads="1"/>
          </p:cNvPicPr>
          <p:nvPr/>
        </p:nvPicPr>
        <p:blipFill>
          <a:blip r:embed="rId2" cstate="print"/>
          <a:srcRect/>
          <a:stretch>
            <a:fillRect/>
          </a:stretch>
        </p:blipFill>
        <p:spPr bwMode="auto">
          <a:xfrm>
            <a:off x="2590800" y="2819400"/>
            <a:ext cx="4953000" cy="4038600"/>
          </a:xfrm>
          <a:prstGeom prst="rect">
            <a:avLst/>
          </a:prstGeom>
          <a:noFill/>
          <a:ln w="9525">
            <a:noFill/>
            <a:miter lim="800000"/>
            <a:headEnd/>
            <a:tailEnd/>
          </a:ln>
        </p:spPr>
      </p:pic>
      <p:sp>
        <p:nvSpPr>
          <p:cNvPr id="10" name="Slide Number Placeholder 9"/>
          <p:cNvSpPr>
            <a:spLocks noGrp="1"/>
          </p:cNvSpPr>
          <p:nvPr>
            <p:ph type="sldNum" sz="quarter" idx="12"/>
          </p:nvPr>
        </p:nvSpPr>
        <p:spPr/>
        <p:txBody>
          <a:bodyPr/>
          <a:lstStyle/>
          <a:p>
            <a:fld id="{B6F15528-21DE-4FAA-801E-634DDDAF4B2B}" type="slidenum">
              <a:rPr lang="en-US" smtClean="0"/>
              <a:pPr/>
              <a:t>142</a:t>
            </a:fld>
            <a:endParaRPr lang="en-US"/>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143</a:t>
            </a:fld>
            <a:endParaRPr lang="en-US"/>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144</a:t>
            </a:fld>
            <a:endParaRPr lang="en-US"/>
          </a:p>
        </p:txBody>
      </p:sp>
      <p:sp>
        <p:nvSpPr>
          <p:cNvPr id="3" name="TextBox 2"/>
          <p:cNvSpPr txBox="1"/>
          <p:nvPr/>
        </p:nvSpPr>
        <p:spPr>
          <a:xfrm>
            <a:off x="0" y="0"/>
            <a:ext cx="9144000" cy="830997"/>
          </a:xfrm>
          <a:prstGeom prst="rect">
            <a:avLst/>
          </a:prstGeom>
          <a:noFill/>
        </p:spPr>
        <p:txBody>
          <a:bodyPr wrap="square" rtlCol="0">
            <a:spAutoFit/>
          </a:bodyPr>
          <a:lstStyle/>
          <a:p>
            <a:r>
              <a:rPr lang="en-US" sz="4800" b="1" dirty="0" smtClean="0">
                <a:ln w="6350">
                  <a:noFill/>
                </a:ln>
                <a:solidFill>
                  <a:srgbClr val="00B0F0"/>
                </a:solidFill>
                <a:effectLst>
                  <a:outerShdw blurRad="114300" dist="101600" dir="2700000" algn="tl" rotWithShape="0">
                    <a:srgbClr val="000000">
                      <a:alpha val="40000"/>
                    </a:srgbClr>
                  </a:outerShdw>
                </a:effectLst>
                <a:latin typeface="+mj-lt"/>
                <a:ea typeface="+mj-ea"/>
                <a:cs typeface="+mj-cs"/>
              </a:rPr>
              <a:t>Service Activator</a:t>
            </a:r>
            <a:endParaRPr lang="en-US" sz="4800" b="1" dirty="0">
              <a:ln w="6350">
                <a:noFill/>
              </a:ln>
              <a:solidFill>
                <a:srgbClr val="00B0F0"/>
              </a:solidFill>
              <a:effectLst>
                <a:outerShdw blurRad="114300" dist="101600" dir="2700000" algn="tl" rotWithShape="0">
                  <a:srgbClr val="000000">
                    <a:alpha val="40000"/>
                  </a:srgbClr>
                </a:outerShdw>
              </a:effectLst>
              <a:latin typeface="+mj-lt"/>
              <a:ea typeface="+mj-ea"/>
              <a:cs typeface="+mj-cs"/>
            </a:endParaRPr>
          </a:p>
        </p:txBody>
      </p:sp>
      <p:sp>
        <p:nvSpPr>
          <p:cNvPr id="4" name="Rectangle 3"/>
          <p:cNvSpPr/>
          <p:nvPr/>
        </p:nvSpPr>
        <p:spPr>
          <a:xfrm>
            <a:off x="0" y="5226784"/>
            <a:ext cx="9144000" cy="1631216"/>
          </a:xfrm>
          <a:prstGeom prst="rect">
            <a:avLst/>
          </a:prstGeom>
        </p:spPr>
        <p:txBody>
          <a:bodyPr wrap="square">
            <a:spAutoFit/>
          </a:bodyPr>
          <a:lstStyle/>
          <a:p>
            <a:pPr algn="just"/>
            <a:r>
              <a:rPr lang="en-US" sz="2000" dirty="0" smtClean="0"/>
              <a:t>To avoid blocking of a client, use asynchronous message driven beans, so that client does not have to wait for a return value.  Ex. Chat</a:t>
            </a:r>
          </a:p>
          <a:p>
            <a:pPr algn="just"/>
            <a:endParaRPr lang="en-US" sz="2000" dirty="0" smtClean="0"/>
          </a:p>
          <a:p>
            <a:pPr algn="just"/>
            <a:r>
              <a:rPr lang="en-US" sz="2000" dirty="0" smtClean="0"/>
              <a:t>If a client uses asynchronous messaging then the client need not wait for a return value but can continue its flow of execution after sending the message. </a:t>
            </a:r>
          </a:p>
        </p:txBody>
      </p:sp>
      <p:sp>
        <p:nvSpPr>
          <p:cNvPr id="5" name="Rectangle 4"/>
          <p:cNvSpPr/>
          <p:nvPr/>
        </p:nvSpPr>
        <p:spPr>
          <a:xfrm>
            <a:off x="0" y="838200"/>
            <a:ext cx="9144000" cy="400110"/>
          </a:xfrm>
          <a:prstGeom prst="rect">
            <a:avLst/>
          </a:prstGeom>
        </p:spPr>
        <p:txBody>
          <a:bodyPr wrap="square">
            <a:spAutoFit/>
          </a:bodyPr>
          <a:lstStyle/>
          <a:p>
            <a:r>
              <a:rPr lang="en-US" sz="2000" dirty="0" smtClean="0"/>
              <a:t>Service Activator facilitates </a:t>
            </a:r>
            <a:r>
              <a:rPr lang="en-US" sz="2000" dirty="0" smtClean="0">
                <a:solidFill>
                  <a:srgbClr val="FFFF00"/>
                </a:solidFill>
              </a:rPr>
              <a:t>asynchronous</a:t>
            </a:r>
            <a:r>
              <a:rPr lang="en-US" sz="2000" dirty="0" smtClean="0">
                <a:solidFill>
                  <a:schemeClr val="hlink"/>
                </a:solidFill>
              </a:rPr>
              <a:t> </a:t>
            </a:r>
            <a:r>
              <a:rPr lang="en-US" sz="2000" dirty="0" smtClean="0">
                <a:solidFill>
                  <a:srgbClr val="FFFF00"/>
                </a:solidFill>
              </a:rPr>
              <a:t>processing</a:t>
            </a:r>
            <a:r>
              <a:rPr lang="en-US" sz="2000" dirty="0" smtClean="0"/>
              <a:t> for EJB components.</a:t>
            </a:r>
            <a:endParaRPr lang="en-US" sz="2000" dirty="0">
              <a:latin typeface="Verdana" pitchFamily="34" charset="0"/>
            </a:endParaRPr>
          </a:p>
        </p:txBody>
      </p:sp>
      <p:pic>
        <p:nvPicPr>
          <p:cNvPr id="6" name="Picture 3"/>
          <p:cNvPicPr>
            <a:picLocks noChangeAspect="1" noChangeArrowheads="1"/>
          </p:cNvPicPr>
          <p:nvPr/>
        </p:nvPicPr>
        <p:blipFill>
          <a:blip r:embed="rId3" cstate="print"/>
          <a:srcRect/>
          <a:stretch>
            <a:fillRect/>
          </a:stretch>
        </p:blipFill>
        <p:spPr bwMode="auto">
          <a:xfrm>
            <a:off x="0" y="1447800"/>
            <a:ext cx="91440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3352800"/>
            <a:ext cx="8229600" cy="1143000"/>
          </a:xfrm>
        </p:spPr>
        <p:txBody>
          <a:bodyPr>
            <a:noAutofit/>
          </a:bodyPr>
          <a:lstStyle/>
          <a:p>
            <a:r>
              <a:rPr lang="en-US" sz="2800" dirty="0"/>
              <a:t>Forces</a:t>
            </a:r>
            <a:br>
              <a:rPr lang="en-US" sz="2800" dirty="0"/>
            </a:br>
            <a:r>
              <a:rPr lang="en-US" sz="2800" dirty="0"/>
              <a:t>You want to invoke business services, POJOs, or EJB components in an asynchronous manner.</a:t>
            </a:r>
            <a:br>
              <a:rPr lang="en-US" sz="2800" dirty="0"/>
            </a:br>
            <a:r>
              <a:rPr lang="en-US" sz="2800" dirty="0"/>
              <a:t>You want to integrate publish/subscribe and point-to-point messaging to enable asynchronous processing services.</a:t>
            </a:r>
            <a:br>
              <a:rPr lang="en-US" sz="2800" dirty="0"/>
            </a:br>
            <a:r>
              <a:rPr lang="en-US" sz="2800" dirty="0"/>
              <a:t>You want to perform a business task that is logically composed of several business tasks.</a:t>
            </a:r>
            <a:br>
              <a:rPr lang="en-US" sz="2800" dirty="0"/>
            </a:br>
            <a:endParaRPr lang="en-US" sz="2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145</a:t>
            </a:fld>
            <a:endParaRPr lang="en-US"/>
          </a:p>
        </p:txBody>
      </p:sp>
    </p:spTree>
    <p:extLst>
      <p:ext uri="{BB962C8B-B14F-4D97-AF65-F5344CB8AC3E}">
        <p14:creationId xmlns:p14="http://schemas.microsoft.com/office/powerpoint/2010/main" val="16450122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146</a:t>
            </a:fld>
            <a:endParaRPr lang="en-US"/>
          </a:p>
        </p:txBody>
      </p:sp>
      <p:pic>
        <p:nvPicPr>
          <p:cNvPr id="15362" name="Picture 2"/>
          <p:cNvPicPr>
            <a:picLocks noChangeAspect="1" noChangeArrowheads="1"/>
          </p:cNvPicPr>
          <p:nvPr/>
        </p:nvPicPr>
        <p:blipFill>
          <a:blip r:embed="rId2" cstate="print"/>
          <a:srcRect/>
          <a:stretch>
            <a:fillRect/>
          </a:stretch>
        </p:blipFill>
        <p:spPr bwMode="auto">
          <a:xfrm>
            <a:off x="0" y="1524000"/>
            <a:ext cx="9144000" cy="5029200"/>
          </a:xfrm>
          <a:prstGeom prst="rect">
            <a:avLst/>
          </a:prstGeom>
          <a:noFill/>
          <a:ln w="9525">
            <a:noFill/>
            <a:miter lim="800000"/>
            <a:headEnd/>
            <a:tailEnd/>
          </a:ln>
          <a:effectLst/>
        </p:spPr>
      </p:pic>
      <p:sp>
        <p:nvSpPr>
          <p:cNvPr id="4" name="TextBox 3"/>
          <p:cNvSpPr txBox="1"/>
          <p:nvPr/>
        </p:nvSpPr>
        <p:spPr>
          <a:xfrm>
            <a:off x="0" y="0"/>
            <a:ext cx="9144000" cy="723275"/>
          </a:xfrm>
          <a:prstGeom prst="rect">
            <a:avLst/>
          </a:prstGeom>
          <a:noFill/>
        </p:spPr>
        <p:txBody>
          <a:bodyPr wrap="square" rtlCol="0">
            <a:spAutoFit/>
          </a:bodyPr>
          <a:lstStyle/>
          <a:p>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Service Activator</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147</a:t>
            </a:fld>
            <a:endParaRPr lang="en-US"/>
          </a:p>
        </p:txBody>
      </p:sp>
      <p:sp>
        <p:nvSpPr>
          <p:cNvPr id="3" name="Rectangle 2"/>
          <p:cNvSpPr/>
          <p:nvPr/>
        </p:nvSpPr>
        <p:spPr>
          <a:xfrm>
            <a:off x="0" y="1371600"/>
            <a:ext cx="9144000" cy="4154984"/>
          </a:xfrm>
          <a:prstGeom prst="rect">
            <a:avLst/>
          </a:prstGeom>
        </p:spPr>
        <p:txBody>
          <a:bodyPr wrap="square">
            <a:spAutoFit/>
          </a:bodyPr>
          <a:lstStyle/>
          <a:p>
            <a:pPr algn="just">
              <a:buFont typeface="Arial" pitchFamily="34" charset="0"/>
              <a:buChar char="•"/>
            </a:pPr>
            <a:r>
              <a:rPr lang="en-US" sz="2400" dirty="0" smtClean="0"/>
              <a:t> Client sends a message to JMS server, gets acknowledgement from the JMS server immediately in two step process and continues it's flow of execution. Whereas JMS server delivers the messages to Message driven bean (Service Activator) without blocking client's execution and Message driven bean executes messages.</a:t>
            </a:r>
          </a:p>
          <a:p>
            <a:pPr algn="just"/>
            <a:endParaRPr lang="en-US" sz="2400" dirty="0" smtClean="0"/>
          </a:p>
          <a:p>
            <a:pPr algn="just">
              <a:buFont typeface="Arial" pitchFamily="34" charset="0"/>
              <a:buChar char="•"/>
            </a:pPr>
            <a:r>
              <a:rPr lang="en-US" sz="2400" dirty="0" smtClean="0"/>
              <a:t> normal JMS consumers instead of Message driven beans. </a:t>
            </a:r>
          </a:p>
          <a:p>
            <a:pPr algn="just"/>
            <a:endParaRPr lang="en-US" sz="2400" dirty="0" smtClean="0"/>
          </a:p>
          <a:p>
            <a:pPr algn="just">
              <a:buFont typeface="Arial" pitchFamily="34" charset="0"/>
              <a:buChar char="•"/>
            </a:pPr>
            <a:r>
              <a:rPr lang="en-US" sz="2400" dirty="0" smtClean="0"/>
              <a:t> This process improves performance by reducing the client's blocking time considerably.</a:t>
            </a:r>
          </a:p>
        </p:txBody>
      </p:sp>
      <p:sp>
        <p:nvSpPr>
          <p:cNvPr id="4" name="TextBox 3"/>
          <p:cNvSpPr txBox="1"/>
          <p:nvPr/>
        </p:nvSpPr>
        <p:spPr>
          <a:xfrm>
            <a:off x="0" y="0"/>
            <a:ext cx="9144000" cy="723275"/>
          </a:xfrm>
          <a:prstGeom prst="rect">
            <a:avLst/>
          </a:prstGeom>
          <a:noFill/>
        </p:spPr>
        <p:txBody>
          <a:bodyPr wrap="square" rtlCol="0">
            <a:spAutoFit/>
          </a:bodyPr>
          <a:lstStyle/>
          <a:p>
            <a:r>
              <a:rPr lang="en-US" sz="4100" b="1" dirty="0" smtClean="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rPr>
              <a:t>Service Activator</a:t>
            </a:r>
            <a:endParaRPr lang="en-US" sz="4100" b="1" dirty="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Transfer Object Assembler</a:t>
            </a:r>
            <a:br>
              <a:rPr lang="en-US" dirty="0" smtClean="0"/>
            </a:br>
            <a:endParaRPr lang="en-US" dirty="0"/>
          </a:p>
        </p:txBody>
      </p:sp>
      <p:sp>
        <p:nvSpPr>
          <p:cNvPr id="4" name="Content Placeholder 3"/>
          <p:cNvSpPr>
            <a:spLocks noGrp="1"/>
          </p:cNvSpPr>
          <p:nvPr>
            <p:ph idx="1"/>
          </p:nvPr>
        </p:nvSpPr>
        <p:spPr/>
        <p:txBody>
          <a:bodyPr/>
          <a:lstStyle/>
          <a:p>
            <a:r>
              <a:rPr lang="en-US" dirty="0" smtClean="0"/>
              <a:t>You want to obtain an application model that aggregates transfer objects from several business components.</a:t>
            </a:r>
          </a:p>
          <a:p>
            <a:r>
              <a:rPr lang="en-US" dirty="0" smtClean="0"/>
              <a:t>Transfer Object Assembler to build an application model as a composite </a:t>
            </a:r>
            <a:r>
              <a:rPr lang="en-US" dirty="0" smtClean="0">
                <a:hlinkClick r:id="rId2" action="ppaction://hlinkfile"/>
              </a:rPr>
              <a:t>Transfer Object</a:t>
            </a:r>
            <a:r>
              <a:rPr lang="en-US" dirty="0" smtClean="0"/>
              <a:t> . The Transfer Object Assembler aggregates multiple </a:t>
            </a:r>
            <a:r>
              <a:rPr lang="en-US" dirty="0" smtClean="0">
                <a:hlinkClick r:id="rId2" action="ppaction://hlinkfile"/>
              </a:rPr>
              <a:t>Transfer Objects</a:t>
            </a:r>
            <a:r>
              <a:rPr lang="en-US" dirty="0" smtClean="0"/>
              <a:t>  from various business components and services, and returns it to the client.</a:t>
            </a:r>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normAutofit fontScale="92500" lnSpcReduction="10000"/>
          </a:bodyPr>
          <a:lstStyle/>
          <a:p>
            <a:r>
              <a:rPr lang="en-US" dirty="0" smtClean="0"/>
              <a:t>You want to encapsulate business logic in a centralized manner and prevent implementing it in the client.</a:t>
            </a:r>
          </a:p>
          <a:p>
            <a:r>
              <a:rPr lang="en-US" dirty="0" smtClean="0"/>
              <a:t>You want to minimize the network calls to remote objects when building a data representation of the business-tier object model.</a:t>
            </a:r>
          </a:p>
          <a:p>
            <a:r>
              <a:rPr lang="en-US" dirty="0" smtClean="0"/>
              <a:t>You want to create a complex model to hand over to the client for presentation purposes.</a:t>
            </a:r>
          </a:p>
          <a:p>
            <a:r>
              <a:rPr lang="en-US" dirty="0" smtClean="0"/>
              <a:t>You want the clients to be independent of the complexity of model implementation, and you want to reduce coupling between the client and the business components.</a:t>
            </a:r>
          </a:p>
          <a:p>
            <a:endParaRPr lang="en-US"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8600" y="304800"/>
            <a:ext cx="8229600" cy="1143000"/>
          </a:xfrm>
        </p:spPr>
        <p:txBody>
          <a:bodyPr/>
          <a:lstStyle/>
          <a:p>
            <a:pPr algn="l" eaLnBrk="1" hangingPunct="1">
              <a:defRPr/>
            </a:pPr>
            <a:r>
              <a:rPr lang="en-US" b="1" dirty="0" smtClean="0"/>
              <a:t>J2EE DESIGN PATTERNS</a:t>
            </a:r>
          </a:p>
        </p:txBody>
      </p:sp>
      <p:sp>
        <p:nvSpPr>
          <p:cNvPr id="27651" name="Rectangle 3"/>
          <p:cNvSpPr>
            <a:spLocks noGrp="1" noChangeArrowheads="1"/>
          </p:cNvSpPr>
          <p:nvPr>
            <p:ph type="body" idx="1"/>
          </p:nvPr>
        </p:nvSpPr>
        <p:spPr>
          <a:xfrm>
            <a:off x="457200" y="2590800"/>
            <a:ext cx="8229600" cy="3844925"/>
          </a:xfrm>
        </p:spPr>
        <p:txBody>
          <a:bodyPr/>
          <a:lstStyle/>
          <a:p>
            <a:pPr eaLnBrk="1" hangingPunct="1">
              <a:lnSpc>
                <a:spcPct val="80000"/>
              </a:lnSpc>
              <a:defRPr/>
            </a:pPr>
            <a:r>
              <a:rPr lang="en-US" sz="2800" dirty="0" smtClean="0"/>
              <a:t>We can say a design pattern is simply a description of a recurring solution to a problem, in given context.</a:t>
            </a:r>
          </a:p>
          <a:p>
            <a:pPr eaLnBrk="1" hangingPunct="1">
              <a:lnSpc>
                <a:spcPct val="80000"/>
              </a:lnSpc>
              <a:defRPr/>
            </a:pPr>
            <a:endParaRPr lang="en-US" sz="2800" dirty="0" smtClean="0"/>
          </a:p>
          <a:p>
            <a:pPr eaLnBrk="1" hangingPunct="1">
              <a:lnSpc>
                <a:spcPct val="80000"/>
              </a:lnSpc>
              <a:defRPr/>
            </a:pPr>
            <a:r>
              <a:rPr lang="en-US" sz="2800" dirty="0" smtClean="0"/>
              <a:t>The context is the environment, surroundings, situation, or interrelated conditions within which the problem exists. </a:t>
            </a:r>
          </a:p>
        </p:txBody>
      </p:sp>
      <p:sp>
        <p:nvSpPr>
          <p:cNvPr id="4100" name="Rectangle 4"/>
          <p:cNvSpPr>
            <a:spLocks noChangeArrowheads="1"/>
          </p:cNvSpPr>
          <p:nvPr/>
        </p:nvSpPr>
        <p:spPr bwMode="auto">
          <a:xfrm>
            <a:off x="609600" y="1905000"/>
            <a:ext cx="5486400" cy="523220"/>
          </a:xfrm>
          <a:prstGeom prst="rect">
            <a:avLst/>
          </a:prstGeom>
          <a:noFill/>
          <a:ln w="9525">
            <a:noFill/>
            <a:miter lim="800000"/>
            <a:headEnd/>
            <a:tailEnd/>
          </a:ln>
        </p:spPr>
        <p:txBody>
          <a:bodyPr wrap="square" anchor="ctr">
            <a:spAutoFit/>
          </a:bodyPr>
          <a:lstStyle/>
          <a:p>
            <a:pPr eaLnBrk="1" hangingPunct="1"/>
            <a:r>
              <a:rPr lang="en-US" sz="2800" b="1" u="sng" dirty="0"/>
              <a:t>what is design pattern?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 calcmode="lin" valueType="num">
                                      <p:cBhvr additive="base">
                                        <p:cTn id="13"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150</a:t>
            </a:fld>
            <a:endParaRPr lang="en-US"/>
          </a:p>
        </p:txBody>
      </p:sp>
      <p:pic>
        <p:nvPicPr>
          <p:cNvPr id="215042" name="Picture 2"/>
          <p:cNvPicPr>
            <a:picLocks noChangeAspect="1" noChangeArrowheads="1"/>
          </p:cNvPicPr>
          <p:nvPr/>
        </p:nvPicPr>
        <p:blipFill>
          <a:blip r:embed="rId2" cstate="print"/>
          <a:srcRect/>
          <a:stretch>
            <a:fillRect/>
          </a:stretch>
        </p:blipFill>
        <p:spPr bwMode="auto">
          <a:xfrm>
            <a:off x="0" y="0"/>
            <a:ext cx="9007668" cy="6858000"/>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Domain Store</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151</a:t>
            </a:fld>
            <a:endParaRPr lang="en-US"/>
          </a:p>
        </p:txBody>
      </p:sp>
      <p:sp>
        <p:nvSpPr>
          <p:cNvPr id="5" name="Subtitle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83710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pPr marL="137160" indent="0">
              <a:buNone/>
            </a:pPr>
            <a:r>
              <a:rPr lang="en-US" b="1" dirty="0"/>
              <a:t>Problem</a:t>
            </a:r>
          </a:p>
          <a:p>
            <a:r>
              <a:rPr lang="en-US" dirty="0"/>
              <a:t>You want to separate persistence from your object model.</a:t>
            </a:r>
          </a:p>
          <a:p>
            <a:pPr marL="137160" indent="0">
              <a:buNone/>
            </a:pPr>
            <a:endParaRPr lang="en-US" dirty="0" smtClean="0"/>
          </a:p>
          <a:p>
            <a:pPr marL="137160" indent="0">
              <a:buNone/>
            </a:pPr>
            <a:r>
              <a:rPr lang="en-US" dirty="0"/>
              <a:t>provides a powerful mechanism to implement transparent persistence for your object model. It combines and links several other patterns including Data Access Objects. The Domain Store pattern separates the persistence of an object from the object model. This pattern really became relevant with the advent of object relational model frameworks and products. You would use the domain store and data access object at the same time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152</a:t>
            </a:fld>
            <a:endParaRPr lang="en-US"/>
          </a:p>
        </p:txBody>
      </p:sp>
    </p:spTree>
    <p:extLst>
      <p:ext uri="{BB962C8B-B14F-4D97-AF65-F5344CB8AC3E}">
        <p14:creationId xmlns:p14="http://schemas.microsoft.com/office/powerpoint/2010/main" val="24914858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137160" indent="0">
              <a:buNone/>
            </a:pPr>
            <a:r>
              <a:rPr lang="en-US" b="1" dirty="0"/>
              <a:t>Benefits</a:t>
            </a:r>
          </a:p>
          <a:p>
            <a:r>
              <a:rPr lang="en-US" dirty="0"/>
              <a:t>The following is a benefit of using the Domain Store pattern:</a:t>
            </a:r>
          </a:p>
          <a:p>
            <a:r>
              <a:rPr lang="en-US" dirty="0"/>
              <a:t>Decouples business logic from persistence logic</a:t>
            </a:r>
          </a:p>
          <a:p>
            <a:pPr marL="137160" indent="0">
              <a:buNone/>
            </a:pPr>
            <a:r>
              <a:rPr lang="en-US" b="1" dirty="0"/>
              <a:t>When to Use</a:t>
            </a:r>
          </a:p>
          <a:p>
            <a:r>
              <a:rPr lang="en-US" dirty="0"/>
              <a:t>You should use the Domain Store pattern when:</a:t>
            </a:r>
          </a:p>
          <a:p>
            <a:r>
              <a:rPr lang="en-US" dirty="0"/>
              <a:t>You do not want to use entity beans.</a:t>
            </a:r>
          </a:p>
          <a:p>
            <a:r>
              <a:rPr lang="en-US" dirty="0"/>
              <a:t>Object model uses are complex.</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153</a:t>
            </a:fld>
            <a:endParaRPr lang="en-US"/>
          </a:p>
        </p:txBody>
      </p:sp>
    </p:spTree>
    <p:extLst>
      <p:ext uri="{BB962C8B-B14F-4D97-AF65-F5344CB8AC3E}">
        <p14:creationId xmlns:p14="http://schemas.microsoft.com/office/powerpoint/2010/main" val="11493710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154</a:t>
            </a:fld>
            <a:endParaRPr lang="en-US"/>
          </a:p>
        </p:txBody>
      </p:sp>
      <p:pic>
        <p:nvPicPr>
          <p:cNvPr id="5" name="Picture 4"/>
          <p:cNvPicPr>
            <a:picLocks noChangeAspect="1"/>
          </p:cNvPicPr>
          <p:nvPr/>
        </p:nvPicPr>
        <p:blipFill>
          <a:blip r:embed="rId2"/>
          <a:stretch>
            <a:fillRect/>
          </a:stretch>
        </p:blipFill>
        <p:spPr>
          <a:xfrm>
            <a:off x="304800" y="381000"/>
            <a:ext cx="8695496" cy="5791200"/>
          </a:xfrm>
          <a:prstGeom prst="rect">
            <a:avLst/>
          </a:prstGeom>
        </p:spPr>
      </p:pic>
    </p:spTree>
    <p:extLst>
      <p:ext uri="{BB962C8B-B14F-4D97-AF65-F5344CB8AC3E}">
        <p14:creationId xmlns:p14="http://schemas.microsoft.com/office/powerpoint/2010/main" val="13200349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Web Service Broker</a:t>
            </a:r>
            <a:br>
              <a:rPr lang="en-US" dirty="0"/>
            </a:br>
            <a:endParaRPr lang="en-US" dirty="0"/>
          </a:p>
        </p:txBody>
      </p:sp>
      <p:sp>
        <p:nvSpPr>
          <p:cNvPr id="3" name="Content Placeholder 2"/>
          <p:cNvSpPr>
            <a:spLocks noGrp="1"/>
          </p:cNvSpPr>
          <p:nvPr>
            <p:ph idx="1"/>
          </p:nvPr>
        </p:nvSpPr>
        <p:spPr/>
        <p:txBody>
          <a:bodyPr/>
          <a:lstStyle/>
          <a:p>
            <a:r>
              <a:rPr lang="en-US" dirty="0"/>
              <a:t>You want to provide access to one or more services using XML and web protocols</a:t>
            </a:r>
          </a:p>
          <a:p>
            <a:r>
              <a:rPr lang="en-US" dirty="0"/>
              <a:t>J2EE applications expose coarse-grained business services using Service Facade </a:t>
            </a:r>
            <a:r>
              <a:rPr lang="en-US" dirty="0" smtClean="0"/>
              <a:t>. </a:t>
            </a:r>
            <a:r>
              <a:rPr lang="en-US" dirty="0"/>
              <a:t>However, these services might be too fine grained to expose as a web service or may not be designed to be exposed outside of their application.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155</a:t>
            </a:fld>
            <a:endParaRPr lang="en-US"/>
          </a:p>
        </p:txBody>
      </p:sp>
    </p:spTree>
    <p:extLst>
      <p:ext uri="{BB962C8B-B14F-4D97-AF65-F5344CB8AC3E}">
        <p14:creationId xmlns:p14="http://schemas.microsoft.com/office/powerpoint/2010/main" val="350607630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137160" indent="0">
              <a:buNone/>
            </a:pPr>
            <a:r>
              <a:rPr lang="en-US" b="1" dirty="0"/>
              <a:t>Forces</a:t>
            </a:r>
          </a:p>
          <a:p>
            <a:r>
              <a:rPr lang="en-US" dirty="0"/>
              <a:t>You want to reuse and expose existing services to clients.</a:t>
            </a:r>
          </a:p>
          <a:p>
            <a:r>
              <a:rPr lang="en-US" dirty="0"/>
              <a:t>You want to monitor and potentially limit the usage of exposed services, based on your business requirements and system resource usage.</a:t>
            </a:r>
          </a:p>
          <a:p>
            <a:r>
              <a:rPr lang="en-US" dirty="0"/>
              <a:t>Your services must be exposed using open standards to enable integration of heterogeneous applications.</a:t>
            </a:r>
          </a:p>
          <a:p>
            <a:r>
              <a:rPr lang="en-US" dirty="0"/>
              <a:t>You want to bridge the gap between business requirements and existing service capabilities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156</a:t>
            </a:fld>
            <a:endParaRPr lang="en-US"/>
          </a:p>
        </p:txBody>
      </p:sp>
    </p:spTree>
    <p:extLst>
      <p:ext uri="{BB962C8B-B14F-4D97-AF65-F5344CB8AC3E}">
        <p14:creationId xmlns:p14="http://schemas.microsoft.com/office/powerpoint/2010/main" val="33036630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157</a:t>
            </a:fld>
            <a:endParaRPr lang="en-US"/>
          </a:p>
        </p:txBody>
      </p:sp>
      <p:pic>
        <p:nvPicPr>
          <p:cNvPr id="6" name="Picture 5"/>
          <p:cNvPicPr>
            <a:picLocks noChangeAspect="1"/>
          </p:cNvPicPr>
          <p:nvPr/>
        </p:nvPicPr>
        <p:blipFill>
          <a:blip r:embed="rId2"/>
          <a:stretch>
            <a:fillRect/>
          </a:stretch>
        </p:blipFill>
        <p:spPr>
          <a:xfrm>
            <a:off x="0" y="2362201"/>
            <a:ext cx="9196552" cy="2667000"/>
          </a:xfrm>
          <a:prstGeom prst="rect">
            <a:avLst/>
          </a:prstGeom>
        </p:spPr>
      </p:pic>
    </p:spTree>
    <p:extLst>
      <p:ext uri="{BB962C8B-B14F-4D97-AF65-F5344CB8AC3E}">
        <p14:creationId xmlns:p14="http://schemas.microsoft.com/office/powerpoint/2010/main" val="7619094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158</a:t>
            </a:fld>
            <a:endParaRPr lang="en-US"/>
          </a:p>
        </p:txBody>
      </p:sp>
      <p:sp>
        <p:nvSpPr>
          <p:cNvPr id="3" name="Rectangle 2"/>
          <p:cNvSpPr/>
          <p:nvPr/>
        </p:nvSpPr>
        <p:spPr>
          <a:xfrm>
            <a:off x="0" y="856357"/>
            <a:ext cx="9144000" cy="6001643"/>
          </a:xfrm>
          <a:prstGeom prst="rect">
            <a:avLst/>
          </a:prstGeom>
        </p:spPr>
        <p:txBody>
          <a:bodyPr wrap="square">
            <a:spAutoFit/>
          </a:bodyPr>
          <a:lstStyle/>
          <a:p>
            <a:pPr algn="just"/>
            <a:r>
              <a:rPr lang="en-US" sz="2400" dirty="0" smtClean="0"/>
              <a:t>1. Use </a:t>
            </a:r>
            <a:r>
              <a:rPr lang="en-US" sz="2400" dirty="0" err="1" smtClean="0"/>
              <a:t>ServiceLocator</a:t>
            </a:r>
            <a:r>
              <a:rPr lang="en-US" sz="2400" dirty="0" smtClean="0"/>
              <a:t>/</a:t>
            </a:r>
            <a:r>
              <a:rPr lang="en-US" sz="2400" dirty="0" err="1" smtClean="0"/>
              <a:t>EJBHomeFactory</a:t>
            </a:r>
            <a:r>
              <a:rPr lang="en-US" sz="2400" dirty="0" smtClean="0"/>
              <a:t> Pattern to reduce expensive JNDI lookup process.</a:t>
            </a:r>
          </a:p>
          <a:p>
            <a:pPr algn="just"/>
            <a:r>
              <a:rPr lang="en-US" sz="2400" dirty="0" smtClean="0"/>
              <a:t>2. Use </a:t>
            </a:r>
            <a:r>
              <a:rPr lang="en-US" sz="2400" dirty="0" err="1" smtClean="0"/>
              <a:t>SessionFacade</a:t>
            </a:r>
            <a:r>
              <a:rPr lang="en-US" sz="2400" dirty="0" smtClean="0"/>
              <a:t> Pattern to avoid direct client access to Entity beans thus reducing network</a:t>
            </a:r>
          </a:p>
          <a:p>
            <a:pPr algn="just"/>
            <a:r>
              <a:rPr lang="en-US" sz="2400" dirty="0" smtClean="0"/>
              <a:t>calls.</a:t>
            </a:r>
          </a:p>
          <a:p>
            <a:pPr algn="just"/>
            <a:r>
              <a:rPr lang="en-US" sz="2400" dirty="0" smtClean="0"/>
              <a:t>3. Use </a:t>
            </a:r>
            <a:r>
              <a:rPr lang="en-US" sz="2400" dirty="0" err="1" smtClean="0"/>
              <a:t>MessageFacade</a:t>
            </a:r>
            <a:r>
              <a:rPr lang="en-US" sz="2400" dirty="0" smtClean="0"/>
              <a:t>/</a:t>
            </a:r>
            <a:r>
              <a:rPr lang="en-US" sz="2400" dirty="0" err="1" smtClean="0"/>
              <a:t>ServiceActivator</a:t>
            </a:r>
            <a:r>
              <a:rPr lang="en-US" sz="2400" dirty="0" smtClean="0"/>
              <a:t> Pattern to avoid large method execution process.</a:t>
            </a:r>
          </a:p>
          <a:p>
            <a:pPr algn="just"/>
            <a:r>
              <a:rPr lang="en-US" sz="2400" dirty="0" smtClean="0"/>
              <a:t>4. Use </a:t>
            </a:r>
            <a:r>
              <a:rPr lang="en-US" sz="2400" dirty="0" err="1" smtClean="0"/>
              <a:t>ValueObject</a:t>
            </a:r>
            <a:r>
              <a:rPr lang="en-US" sz="2400" dirty="0" smtClean="0"/>
              <a:t> Pattern to avoid fine grained method calls over network.</a:t>
            </a:r>
          </a:p>
          <a:p>
            <a:pPr algn="just"/>
            <a:r>
              <a:rPr lang="en-US" sz="2400" dirty="0" smtClean="0"/>
              <a:t>5. Use </a:t>
            </a:r>
            <a:r>
              <a:rPr lang="en-US" sz="2400" dirty="0" err="1" smtClean="0"/>
              <a:t>ValueObjectFactory</a:t>
            </a:r>
            <a:r>
              <a:rPr lang="en-US" sz="2400" dirty="0" smtClean="0"/>
              <a:t>/</a:t>
            </a:r>
            <a:r>
              <a:rPr lang="en-US" sz="2400" dirty="0" err="1" smtClean="0"/>
              <a:t>ValueObjectAssembler</a:t>
            </a:r>
            <a:r>
              <a:rPr lang="en-US" sz="2400" dirty="0" smtClean="0"/>
              <a:t> Pattern to avoid multiple network calls for a single</a:t>
            </a:r>
          </a:p>
          <a:p>
            <a:pPr algn="just"/>
            <a:r>
              <a:rPr lang="en-US" sz="2400" dirty="0" smtClean="0"/>
              <a:t>client request.</a:t>
            </a:r>
          </a:p>
          <a:p>
            <a:pPr algn="just"/>
            <a:r>
              <a:rPr lang="en-US" sz="2400" dirty="0" smtClean="0"/>
              <a:t>6. Use </a:t>
            </a:r>
            <a:r>
              <a:rPr lang="en-US" sz="2400" dirty="0" err="1" smtClean="0"/>
              <a:t>ValueListHandler</a:t>
            </a:r>
            <a:r>
              <a:rPr lang="en-US" sz="2400" dirty="0" smtClean="0"/>
              <a:t> Pattern to avoid using Entity beans and send data iteratively to the client.</a:t>
            </a:r>
          </a:p>
          <a:p>
            <a:pPr algn="just"/>
            <a:r>
              <a:rPr lang="en-US" sz="2400" dirty="0" smtClean="0"/>
              <a:t>7. Use </a:t>
            </a:r>
            <a:r>
              <a:rPr lang="en-US" sz="2400" dirty="0" err="1" smtClean="0"/>
              <a:t>CompositeEntity</a:t>
            </a:r>
            <a:r>
              <a:rPr lang="en-US" sz="2400" dirty="0" smtClean="0"/>
              <a:t> Pattern to avoid inter Entity bean overhead.</a:t>
            </a:r>
          </a:p>
        </p:txBody>
      </p:sp>
      <p:sp>
        <p:nvSpPr>
          <p:cNvPr id="4" name="TextBox 3"/>
          <p:cNvSpPr txBox="1"/>
          <p:nvPr/>
        </p:nvSpPr>
        <p:spPr>
          <a:xfrm>
            <a:off x="0" y="0"/>
            <a:ext cx="9144000" cy="1015663"/>
          </a:xfrm>
          <a:prstGeom prst="rect">
            <a:avLst/>
          </a:prstGeom>
          <a:noFill/>
        </p:spPr>
        <p:txBody>
          <a:bodyPr wrap="square" rtlCol="0">
            <a:spAutoFit/>
          </a:bodyPr>
          <a:lstStyle/>
          <a:p>
            <a:r>
              <a:rPr lang="en-US" sz="6000" b="1" dirty="0" smtClean="0">
                <a:solidFill>
                  <a:srgbClr val="FFFF00"/>
                </a:solidFill>
                <a:effectLst>
                  <a:outerShdw blurRad="38100" dist="38100" dir="2700000" algn="tl">
                    <a:srgbClr val="000000">
                      <a:alpha val="43137"/>
                    </a:srgbClr>
                  </a:outerShdw>
                </a:effectLst>
              </a:rPr>
              <a:t>Key Points</a:t>
            </a:r>
            <a:endParaRPr lang="en-US" sz="6000" b="1"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159</a:t>
            </a:fld>
            <a:endParaRPr lang="en-US"/>
          </a:p>
        </p:txBody>
      </p:sp>
      <p:sp>
        <p:nvSpPr>
          <p:cNvPr id="4" name="TextBox 3"/>
          <p:cNvSpPr txBox="1"/>
          <p:nvPr/>
        </p:nvSpPr>
        <p:spPr>
          <a:xfrm>
            <a:off x="4572000" y="5943600"/>
            <a:ext cx="3859903" cy="584775"/>
          </a:xfrm>
          <a:prstGeom prst="rect">
            <a:avLst/>
          </a:prstGeom>
          <a:noFill/>
        </p:spPr>
        <p:txBody>
          <a:bodyPr wrap="none" rtlCol="0">
            <a:spAutoFit/>
          </a:bodyPr>
          <a:lstStyle/>
          <a:p>
            <a:r>
              <a:rPr lang="en-US" sz="3200" dirty="0" smtClean="0">
                <a:solidFill>
                  <a:srgbClr val="002060"/>
                </a:solidFill>
              </a:rPr>
              <a:t>!!!But Suit the Pattern</a:t>
            </a:r>
            <a:endParaRPr lang="en-US" sz="3200" dirty="0">
              <a:solidFill>
                <a:srgbClr val="002060"/>
              </a:solidFill>
            </a:endParaRPr>
          </a:p>
        </p:txBody>
      </p:sp>
      <p:pic>
        <p:nvPicPr>
          <p:cNvPr id="18435" name="Picture 3" descr="C:\Documents and Settings\Administrator\My Documents\My Pictures\Be_Unique.jpg"/>
          <p:cNvPicPr>
            <a:picLocks noChangeAspect="1" noChangeArrowheads="1"/>
          </p:cNvPicPr>
          <p:nvPr/>
        </p:nvPicPr>
        <p:blipFill>
          <a:blip r:embed="rId2" cstate="print"/>
          <a:srcRect/>
          <a:stretch>
            <a:fillRect/>
          </a:stretch>
        </p:blipFill>
        <p:spPr bwMode="auto">
          <a:xfrm>
            <a:off x="914400" y="1219200"/>
            <a:ext cx="7620000" cy="4572000"/>
          </a:xfrm>
          <a:prstGeom prst="rect">
            <a:avLst/>
          </a:prstGeom>
          <a:noFill/>
        </p:spPr>
      </p:pic>
      <p:sp>
        <p:nvSpPr>
          <p:cNvPr id="7" name="TextBox 6"/>
          <p:cNvSpPr txBox="1"/>
          <p:nvPr/>
        </p:nvSpPr>
        <p:spPr>
          <a:xfrm>
            <a:off x="838200" y="304800"/>
            <a:ext cx="2610010" cy="584775"/>
          </a:xfrm>
          <a:prstGeom prst="rect">
            <a:avLst/>
          </a:prstGeom>
          <a:noFill/>
        </p:spPr>
        <p:txBody>
          <a:bodyPr wrap="none" rtlCol="0">
            <a:spAutoFit/>
          </a:bodyPr>
          <a:lstStyle/>
          <a:p>
            <a:r>
              <a:rPr lang="en-US" sz="3200" dirty="0" smtClean="0">
                <a:solidFill>
                  <a:srgbClr val="002060"/>
                </a:solidFill>
              </a:rPr>
              <a:t>Design Unique</a:t>
            </a:r>
            <a:endParaRPr lang="en-US" sz="3200" dirty="0">
              <a:solidFill>
                <a:srgbClr val="00206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ChangeArrowheads="1"/>
          </p:cNvSpPr>
          <p:nvPr/>
        </p:nvSpPr>
        <p:spPr bwMode="auto">
          <a:xfrm>
            <a:off x="228600" y="381000"/>
            <a:ext cx="6934200" cy="523220"/>
          </a:xfrm>
          <a:prstGeom prst="rect">
            <a:avLst/>
          </a:prstGeom>
          <a:noFill/>
          <a:ln w="9525">
            <a:noFill/>
            <a:miter lim="800000"/>
            <a:headEnd/>
            <a:tailEnd/>
          </a:ln>
        </p:spPr>
        <p:txBody>
          <a:bodyPr wrap="square" anchor="ctr">
            <a:spAutoFit/>
          </a:bodyPr>
          <a:lstStyle/>
          <a:p>
            <a:pPr eaLnBrk="1" hangingPunct="1"/>
            <a:r>
              <a:rPr lang="en-US" sz="2800" b="1" dirty="0">
                <a:solidFill>
                  <a:schemeClr val="hlink"/>
                </a:solidFill>
              </a:rPr>
              <a:t>why do need to use design patterns?</a:t>
            </a:r>
          </a:p>
        </p:txBody>
      </p:sp>
      <p:sp>
        <p:nvSpPr>
          <p:cNvPr id="28677" name="Rectangle 5"/>
          <p:cNvSpPr>
            <a:spLocks noChangeArrowheads="1"/>
          </p:cNvSpPr>
          <p:nvPr/>
        </p:nvSpPr>
        <p:spPr bwMode="auto">
          <a:xfrm>
            <a:off x="381000" y="1225689"/>
            <a:ext cx="8305800" cy="5632311"/>
          </a:xfrm>
          <a:prstGeom prst="rect">
            <a:avLst/>
          </a:prstGeom>
          <a:noFill/>
          <a:ln w="9525">
            <a:noFill/>
            <a:miter lim="800000"/>
            <a:headEnd/>
            <a:tailEnd/>
          </a:ln>
          <a:effectLst/>
        </p:spPr>
        <p:txBody>
          <a:bodyPr anchor="ctr">
            <a:spAutoFit/>
          </a:bodyPr>
          <a:lstStyle/>
          <a:p>
            <a:pPr eaLnBrk="1" hangingPunct="1">
              <a:defRPr/>
            </a:pPr>
            <a:r>
              <a:rPr lang="en-US" sz="2400" b="1" dirty="0">
                <a:effectLst>
                  <a:outerShdw blurRad="38100" dist="38100" dir="2700000" algn="tl">
                    <a:srgbClr val="000000"/>
                  </a:outerShdw>
                </a:effectLst>
              </a:rPr>
              <a:t>Design patterns have a number of advantages like -</a:t>
            </a:r>
            <a:br>
              <a:rPr lang="en-US" sz="2400" b="1" dirty="0">
                <a:effectLst>
                  <a:outerShdw blurRad="38100" dist="38100" dir="2700000" algn="tl">
                    <a:srgbClr val="000000"/>
                  </a:outerShdw>
                </a:effectLst>
              </a:rPr>
            </a:br>
            <a:endParaRPr lang="en-US" sz="2400" b="1" dirty="0">
              <a:effectLst>
                <a:outerShdw blurRad="38100" dist="38100" dir="2700000" algn="tl">
                  <a:srgbClr val="000000"/>
                </a:outerShdw>
              </a:effectLst>
            </a:endParaRPr>
          </a:p>
          <a:p>
            <a:pPr eaLnBrk="1" hangingPunct="1">
              <a:defRPr/>
            </a:pPr>
            <a:r>
              <a:rPr lang="en-US" sz="2400" dirty="0"/>
              <a:t>1. Once described, any level engineer can use the pattern.</a:t>
            </a:r>
          </a:p>
          <a:p>
            <a:pPr eaLnBrk="1" hangingPunct="1">
              <a:defRPr/>
            </a:pPr>
            <a:r>
              <a:rPr lang="en-US" sz="2400" dirty="0"/>
              <a:t> </a:t>
            </a:r>
            <a:br>
              <a:rPr lang="en-US" sz="2400" dirty="0"/>
            </a:br>
            <a:r>
              <a:rPr lang="en-US" sz="2400" dirty="0"/>
              <a:t>2. They allow for reuse without having to reinvent in every a project.</a:t>
            </a:r>
          </a:p>
          <a:p>
            <a:pPr eaLnBrk="1" hangingPunct="1">
              <a:defRPr/>
            </a:pPr>
            <a:r>
              <a:rPr lang="en-US" sz="2400" dirty="0"/>
              <a:t> </a:t>
            </a:r>
            <a:br>
              <a:rPr lang="en-US" sz="2400" dirty="0"/>
            </a:br>
            <a:r>
              <a:rPr lang="en-US" sz="2400" dirty="0"/>
              <a:t>3. They allow to better define system structure.</a:t>
            </a:r>
          </a:p>
          <a:p>
            <a:pPr eaLnBrk="1" hangingPunct="1">
              <a:defRPr/>
            </a:pPr>
            <a:r>
              <a:rPr lang="en-US" sz="2400" dirty="0"/>
              <a:t> </a:t>
            </a:r>
            <a:br>
              <a:rPr lang="en-US" sz="2400" dirty="0"/>
            </a:br>
            <a:r>
              <a:rPr lang="en-US" sz="2400" dirty="0"/>
              <a:t>4. They provide a design vocabulary.</a:t>
            </a:r>
          </a:p>
          <a:p>
            <a:pPr eaLnBrk="1" hangingPunct="1">
              <a:defRPr/>
            </a:pPr>
            <a:r>
              <a:rPr lang="en-US" sz="2400" dirty="0"/>
              <a:t> </a:t>
            </a:r>
            <a:br>
              <a:rPr lang="en-US" sz="2400" dirty="0"/>
            </a:br>
            <a:r>
              <a:rPr lang="en-US" sz="2400" dirty="0"/>
              <a:t>5. They provide reusable artifacts.</a:t>
            </a:r>
          </a:p>
          <a:p>
            <a:pPr eaLnBrk="1" hangingPunct="1">
              <a:defRPr/>
            </a:pPr>
            <a:r>
              <a:rPr lang="en-US" sz="2400" dirty="0"/>
              <a:t/>
            </a:r>
            <a:br>
              <a:rPr lang="en-US" sz="2400" dirty="0"/>
            </a:br>
            <a:r>
              <a:rPr lang="en-US" sz="2400" dirty="0"/>
              <a:t>6. Patterns can form frameworks that can then be used for implementations.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533400" y="1371600"/>
            <a:ext cx="8305800" cy="4873625"/>
          </a:xfrm>
          <a:prstGeom prst="rect">
            <a:avLst/>
          </a:prstGeom>
          <a:noFill/>
          <a:ln w="9525" algn="ctr">
            <a:noFill/>
            <a:miter lim="800000"/>
            <a:headEnd/>
            <a:tailEnd/>
          </a:ln>
          <a:effectLst/>
        </p:spPr>
        <p:txBody>
          <a:bodyPr/>
          <a:lstStyle/>
          <a:p>
            <a:pPr marL="742950" lvl="1" indent="-285750" eaLnBrk="1" hangingPunct="1">
              <a:lnSpc>
                <a:spcPct val="80000"/>
              </a:lnSpc>
              <a:spcBef>
                <a:spcPct val="20000"/>
              </a:spcBef>
              <a:buClr>
                <a:schemeClr val="hlink"/>
              </a:buClr>
              <a:buSzPct val="80000"/>
              <a:buFont typeface="Wingdings" pitchFamily="2" charset="2"/>
              <a:buChar char="l"/>
              <a:defRPr/>
            </a:pPr>
            <a:r>
              <a:rPr lang="en-US" sz="2800" b="1">
                <a:effectLst>
                  <a:outerShdw blurRad="38100" dist="38100" dir="2700000" algn="tl">
                    <a:srgbClr val="000000"/>
                  </a:outerShdw>
                </a:effectLst>
              </a:rPr>
              <a:t>What is a context?</a:t>
            </a:r>
            <a:r>
              <a:rPr lang="en-US" sz="2800">
                <a:effectLst>
                  <a:outerShdw blurRad="38100" dist="38100" dir="2700000" algn="tl">
                    <a:srgbClr val="000000"/>
                  </a:outerShdw>
                </a:effectLst>
              </a:rPr>
              <a:t> »</a:t>
            </a:r>
            <a:r>
              <a:rPr lang="en-US" sz="2800"/>
              <a:t>A context is the environment, surroundings, situation or interrelated conditions within which something exists.</a:t>
            </a:r>
          </a:p>
          <a:p>
            <a:pPr marL="342900" indent="-342900" eaLnBrk="1" hangingPunct="1">
              <a:lnSpc>
                <a:spcPct val="80000"/>
              </a:lnSpc>
              <a:spcBef>
                <a:spcPct val="20000"/>
              </a:spcBef>
              <a:buClr>
                <a:schemeClr val="hlink"/>
              </a:buClr>
              <a:buSzPct val="80000"/>
              <a:buFont typeface="Wingdings" pitchFamily="2" charset="2"/>
              <a:buChar char="l"/>
              <a:defRPr/>
            </a:pPr>
            <a:endParaRPr lang="en-US" sz="2800"/>
          </a:p>
          <a:p>
            <a:pPr marL="742950" lvl="1" indent="-285750" eaLnBrk="1" hangingPunct="1">
              <a:lnSpc>
                <a:spcPct val="80000"/>
              </a:lnSpc>
              <a:spcBef>
                <a:spcPct val="20000"/>
              </a:spcBef>
              <a:buClr>
                <a:schemeClr val="hlink"/>
              </a:buClr>
              <a:buSzPct val="80000"/>
              <a:buFont typeface="Wingdings" pitchFamily="2" charset="2"/>
              <a:buChar char="l"/>
              <a:defRPr/>
            </a:pPr>
            <a:r>
              <a:rPr lang="en-US" sz="2800" b="1">
                <a:effectLst>
                  <a:outerShdw blurRad="38100" dist="38100" dir="2700000" algn="tl">
                    <a:srgbClr val="000000"/>
                  </a:outerShdw>
                </a:effectLst>
              </a:rPr>
              <a:t>What is a problem?</a:t>
            </a:r>
            <a:r>
              <a:rPr lang="en-US" sz="2800">
                <a:effectLst>
                  <a:outerShdw blurRad="38100" dist="38100" dir="2700000" algn="tl">
                    <a:srgbClr val="000000"/>
                  </a:outerShdw>
                </a:effectLst>
              </a:rPr>
              <a:t> »</a:t>
            </a:r>
            <a:r>
              <a:rPr lang="en-US" sz="2800"/>
              <a:t>A problem is an unsettled question, something that needs to be investigated and solved. Typically, the problem is constrained by the context in which it occurs.</a:t>
            </a:r>
          </a:p>
          <a:p>
            <a:pPr marL="342900" indent="-342900" eaLnBrk="1" hangingPunct="1">
              <a:lnSpc>
                <a:spcPct val="80000"/>
              </a:lnSpc>
              <a:spcBef>
                <a:spcPct val="20000"/>
              </a:spcBef>
              <a:buClr>
                <a:schemeClr val="hlink"/>
              </a:buClr>
              <a:buSzPct val="80000"/>
              <a:buFont typeface="Wingdings" pitchFamily="2" charset="2"/>
              <a:buChar char="l"/>
              <a:defRPr/>
            </a:pPr>
            <a:endParaRPr lang="en-US" sz="2800"/>
          </a:p>
          <a:p>
            <a:pPr marL="742950" lvl="1" indent="-285750" eaLnBrk="1" hangingPunct="1">
              <a:lnSpc>
                <a:spcPct val="80000"/>
              </a:lnSpc>
              <a:spcBef>
                <a:spcPct val="20000"/>
              </a:spcBef>
              <a:buClr>
                <a:schemeClr val="hlink"/>
              </a:buClr>
              <a:buSzPct val="80000"/>
              <a:buFont typeface="Wingdings" pitchFamily="2" charset="2"/>
              <a:buChar char="l"/>
              <a:defRPr/>
            </a:pPr>
            <a:r>
              <a:rPr lang="en-US" sz="2800" b="1">
                <a:effectLst>
                  <a:outerShdw blurRad="38100" dist="38100" dir="2700000" algn="tl">
                    <a:srgbClr val="000000"/>
                  </a:outerShdw>
                </a:effectLst>
              </a:rPr>
              <a:t>What is a Solution?</a:t>
            </a:r>
            <a:r>
              <a:rPr lang="en-US" sz="2800">
                <a:effectLst>
                  <a:outerShdw blurRad="38100" dist="38100" dir="2700000" algn="tl">
                    <a:srgbClr val="000000"/>
                  </a:outerShdw>
                </a:effectLst>
              </a:rPr>
              <a:t> » </a:t>
            </a:r>
            <a:r>
              <a:rPr lang="en-US" sz="2800"/>
              <a:t>Refers to the answer to the problem in a context that helps to resolve the issues.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1143000"/>
            <a:ext cx="9144000" cy="584775"/>
          </a:xfrm>
          <a:prstGeom prst="rect">
            <a:avLst/>
          </a:prstGeom>
          <a:noFill/>
          <a:ln w="9525">
            <a:noFill/>
            <a:miter lim="800000"/>
            <a:headEnd/>
            <a:tailEnd/>
          </a:ln>
        </p:spPr>
        <p:txBody>
          <a:bodyPr wrap="square">
            <a:spAutoFit/>
          </a:bodyPr>
          <a:lstStyle/>
          <a:p>
            <a:r>
              <a:rPr lang="en-US" sz="3200" b="1" dirty="0"/>
              <a:t>J2EE Design Patterns: The Tiered Approach</a:t>
            </a:r>
            <a:endParaRPr lang="en-US" sz="3200" b="1" dirty="0">
              <a:latin typeface="Verdana" pitchFamily="34" charset="0"/>
            </a:endParaRPr>
          </a:p>
        </p:txBody>
      </p:sp>
      <p:pic>
        <p:nvPicPr>
          <p:cNvPr id="7171" name="Picture 5"/>
          <p:cNvPicPr>
            <a:picLocks noChangeAspect="1" noChangeArrowheads="1"/>
          </p:cNvPicPr>
          <p:nvPr/>
        </p:nvPicPr>
        <p:blipFill>
          <a:blip r:embed="rId2" cstate="print"/>
          <a:srcRect/>
          <a:stretch>
            <a:fillRect/>
          </a:stretch>
        </p:blipFill>
        <p:spPr bwMode="auto">
          <a:xfrm>
            <a:off x="533400" y="2057400"/>
            <a:ext cx="77724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0" y="381000"/>
            <a:ext cx="9144000" cy="579438"/>
          </a:xfrm>
          <a:prstGeom prst="rect">
            <a:avLst/>
          </a:prstGeom>
          <a:noFill/>
          <a:ln w="9525">
            <a:noFill/>
            <a:miter lim="800000"/>
            <a:headEnd/>
            <a:tailEnd/>
          </a:ln>
        </p:spPr>
        <p:txBody>
          <a:bodyPr>
            <a:spAutoFit/>
          </a:bodyPr>
          <a:lstStyle/>
          <a:p>
            <a:r>
              <a:rPr lang="en-US" sz="3200"/>
              <a:t>Five Tier model for logical separation of concerns</a:t>
            </a:r>
          </a:p>
        </p:txBody>
      </p:sp>
      <p:pic>
        <p:nvPicPr>
          <p:cNvPr id="8195" name="Picture 5"/>
          <p:cNvPicPr>
            <a:picLocks noChangeAspect="1" noChangeArrowheads="1"/>
          </p:cNvPicPr>
          <p:nvPr/>
        </p:nvPicPr>
        <p:blipFill>
          <a:blip r:embed="rId2" cstate="print"/>
          <a:srcRect/>
          <a:stretch>
            <a:fillRect/>
          </a:stretch>
        </p:blipFill>
        <p:spPr bwMode="auto">
          <a:xfrm>
            <a:off x="685800" y="2286000"/>
            <a:ext cx="7543800" cy="4343400"/>
          </a:xfrm>
          <a:prstGeom prst="rect">
            <a:avLst/>
          </a:prstGeom>
          <a:noFill/>
          <a:ln w="9525">
            <a:noFill/>
            <a:miter lim="800000"/>
            <a:headEnd/>
            <a:tailEnd/>
          </a:ln>
        </p:spPr>
      </p:pic>
      <p:sp>
        <p:nvSpPr>
          <p:cNvPr id="8196" name="Rectangle 6"/>
          <p:cNvSpPr>
            <a:spLocks noChangeArrowheads="1"/>
          </p:cNvSpPr>
          <p:nvPr/>
        </p:nvSpPr>
        <p:spPr bwMode="auto">
          <a:xfrm>
            <a:off x="762000" y="1295400"/>
            <a:ext cx="7543800" cy="1354138"/>
          </a:xfrm>
          <a:prstGeom prst="rect">
            <a:avLst/>
          </a:prstGeom>
          <a:noFill/>
          <a:ln w="9525">
            <a:noFill/>
            <a:miter lim="800000"/>
            <a:headEnd/>
            <a:tailEnd/>
          </a:ln>
        </p:spPr>
        <p:txBody>
          <a:bodyPr>
            <a:spAutoFit/>
          </a:bodyPr>
          <a:lstStyle/>
          <a:p>
            <a:pPr>
              <a:spcBef>
                <a:spcPct val="50000"/>
              </a:spcBef>
              <a:spcAft>
                <a:spcPts val="200"/>
              </a:spcAft>
            </a:pPr>
            <a:r>
              <a:rPr lang="en-US" sz="1800"/>
              <a:t>Each tier is assigned its unique responsibility in the system. You view each tier as logically separated from one another. Each tier is loosely coupled with the adjacent tier. </a:t>
            </a:r>
          </a:p>
          <a:p>
            <a:pPr>
              <a:spcBef>
                <a:spcPct val="50000"/>
              </a:spcBef>
            </a:pPr>
            <a:endParaRPr lang="en-US" sz="1800">
              <a:latin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38200"/>
          </a:xfrm>
        </p:spPr>
        <p:txBody>
          <a:bodyPr>
            <a:noAutofit/>
          </a:bodyPr>
          <a:lstStyle/>
          <a:p>
            <a:pPr algn="l"/>
            <a:r>
              <a:rPr lang="en-US" sz="6000" dirty="0" smtClean="0"/>
              <a:t>Bad Design</a:t>
            </a:r>
            <a:endParaRPr lang="en-US" sz="6000" dirty="0"/>
          </a:p>
        </p:txBody>
      </p:sp>
      <p:pic>
        <p:nvPicPr>
          <p:cNvPr id="4" name="Content Placeholder 3" descr="out-of-control-figures_glz049.jpg"/>
          <p:cNvPicPr>
            <a:picLocks noGrp="1" noChangeAspect="1"/>
          </p:cNvPicPr>
          <p:nvPr>
            <p:ph idx="1"/>
          </p:nvPr>
        </p:nvPicPr>
        <p:blipFill>
          <a:blip r:embed="rId2" cstate="print"/>
          <a:stretch>
            <a:fillRect/>
          </a:stretch>
        </p:blipFill>
        <p:spPr>
          <a:xfrm>
            <a:off x="381000" y="1981200"/>
            <a:ext cx="3810000" cy="4525963"/>
          </a:xfrm>
        </p:spPr>
      </p:pic>
      <p:sp>
        <p:nvSpPr>
          <p:cNvPr id="9" name="Slide Number Placeholder 8"/>
          <p:cNvSpPr>
            <a:spLocks noGrp="1"/>
          </p:cNvSpPr>
          <p:nvPr>
            <p:ph type="sldNum" sz="quarter" idx="12"/>
          </p:nvPr>
        </p:nvSpPr>
        <p:spPr/>
        <p:txBody>
          <a:bodyPr/>
          <a:lstStyle/>
          <a:p>
            <a:fld id="{B6F15528-21DE-4FAA-801E-634DDDAF4B2B}" type="slidenum">
              <a:rPr lang="en-US" smtClean="0"/>
              <a:pPr/>
              <a:t>2</a:t>
            </a:fld>
            <a:endParaRPr lang="en-US"/>
          </a:p>
        </p:txBody>
      </p:sp>
      <p:pic>
        <p:nvPicPr>
          <p:cNvPr id="6" name="Picture 5" descr="office.jpg"/>
          <p:cNvPicPr>
            <a:picLocks noChangeAspect="1"/>
          </p:cNvPicPr>
          <p:nvPr/>
        </p:nvPicPr>
        <p:blipFill>
          <a:blip r:embed="rId3" cstate="print"/>
          <a:stretch>
            <a:fillRect/>
          </a:stretch>
        </p:blipFill>
        <p:spPr>
          <a:xfrm>
            <a:off x="5257800" y="1981200"/>
            <a:ext cx="3686175" cy="4648200"/>
          </a:xfrm>
          <a:prstGeom prst="rect">
            <a:avLst/>
          </a:prstGeom>
        </p:spPr>
      </p:pic>
      <p:sp>
        <p:nvSpPr>
          <p:cNvPr id="7" name="Right Arrow 6"/>
          <p:cNvSpPr/>
          <p:nvPr/>
        </p:nvSpPr>
        <p:spPr>
          <a:xfrm>
            <a:off x="4267200" y="4038600"/>
            <a:ext cx="23622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377526" y="1295400"/>
            <a:ext cx="5766474" cy="646331"/>
          </a:xfrm>
          <a:prstGeom prst="rect">
            <a:avLst/>
          </a:prstGeom>
          <a:noFill/>
        </p:spPr>
        <p:txBody>
          <a:bodyPr wrap="square" rtlCol="0">
            <a:spAutoFit/>
          </a:bodyPr>
          <a:lstStyle/>
          <a:p>
            <a:r>
              <a:rPr lang="en-US" sz="3600" dirty="0" smtClean="0">
                <a:solidFill>
                  <a:srgbClr val="FF0000"/>
                </a:solidFill>
              </a:rPr>
              <a:t>Results in bad performance</a:t>
            </a:r>
            <a:endParaRPr 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1" nodeType="clickEffect">
                                  <p:stCondLst>
                                    <p:cond delay="0"/>
                                  </p:stCondLst>
                                  <p:endCondLst>
                                    <p:cond evt="onNext" delay="0">
                                      <p:tgtEl>
                                        <p:sldTgt/>
                                      </p:tgtEl>
                                    </p:cond>
                                  </p:end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685800" y="381000"/>
            <a:ext cx="7772400" cy="2470150"/>
          </a:xfrm>
          <a:prstGeom prst="rect">
            <a:avLst/>
          </a:prstGeom>
          <a:noFill/>
          <a:ln w="9525">
            <a:noFill/>
            <a:miter lim="800000"/>
            <a:headEnd/>
            <a:tailEnd/>
          </a:ln>
        </p:spPr>
        <p:txBody>
          <a:bodyPr>
            <a:spAutoFit/>
          </a:bodyPr>
          <a:lstStyle/>
          <a:p>
            <a:r>
              <a:rPr lang="en-US" sz="2800" b="1" u="sng"/>
              <a:t>Client Tier :</a:t>
            </a:r>
            <a:r>
              <a:rPr lang="en-US" sz="2800" b="1"/>
              <a:t> </a:t>
            </a:r>
          </a:p>
          <a:p>
            <a:endParaRPr lang="en-US" sz="2800" b="1"/>
          </a:p>
          <a:p>
            <a:pPr algn="just"/>
            <a:r>
              <a:rPr lang="en-US"/>
              <a:t>This tier represents all device or system clients accessing the system or the application. A client can be a Web browser, a Java or other application, a Java applet, a WAP phone, a network application, or some device introduced in the future. It could even be a batch process.</a:t>
            </a:r>
          </a:p>
        </p:txBody>
      </p:sp>
      <p:sp>
        <p:nvSpPr>
          <p:cNvPr id="9219" name="Rectangle 3"/>
          <p:cNvSpPr>
            <a:spLocks noChangeArrowheads="1"/>
          </p:cNvSpPr>
          <p:nvPr/>
        </p:nvSpPr>
        <p:spPr bwMode="auto">
          <a:xfrm>
            <a:off x="762000" y="3200400"/>
            <a:ext cx="7620000" cy="3079750"/>
          </a:xfrm>
          <a:prstGeom prst="rect">
            <a:avLst/>
          </a:prstGeom>
          <a:noFill/>
          <a:ln w="9525">
            <a:noFill/>
            <a:miter lim="800000"/>
            <a:headEnd/>
            <a:tailEnd/>
          </a:ln>
        </p:spPr>
        <p:txBody>
          <a:bodyPr>
            <a:spAutoFit/>
          </a:bodyPr>
          <a:lstStyle/>
          <a:p>
            <a:pPr algn="just"/>
            <a:r>
              <a:rPr lang="en-US" sz="2800" b="1" u="sng"/>
              <a:t>Presentation Tier :</a:t>
            </a:r>
          </a:p>
          <a:p>
            <a:pPr algn="just"/>
            <a:endParaRPr lang="en-US" sz="2800" b="1"/>
          </a:p>
          <a:p>
            <a:pPr algn="just"/>
            <a:r>
              <a:rPr lang="en-US"/>
              <a:t>This tier encapsulates all presentation logic required to service the clients that access the system. The presentation tier intercepts the client requests, provides single sign-on, conducts session management, controls access to business services, constructs the responses, and delivers the responses to the client. Servlets and JSPs reside in this tier. Note that servlets and JSPs are not themselves UI elements, but they produce UI elements</a:t>
            </a:r>
            <a:r>
              <a:rPr lang="en-US" sz="1800"/>
              <a:t>. </a:t>
            </a:r>
            <a:endParaRPr lang="en-US" sz="1800">
              <a:latin typeface="Arial"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533400" y="228600"/>
            <a:ext cx="7924800" cy="2955925"/>
          </a:xfrm>
          <a:prstGeom prst="rect">
            <a:avLst/>
          </a:prstGeom>
          <a:noFill/>
          <a:ln w="9525">
            <a:noFill/>
            <a:miter lim="800000"/>
            <a:headEnd/>
            <a:tailEnd/>
          </a:ln>
          <a:effectLst/>
        </p:spPr>
        <p:txBody>
          <a:bodyPr>
            <a:spAutoFit/>
          </a:bodyPr>
          <a:lstStyle/>
          <a:p>
            <a:pPr algn="just">
              <a:defRPr/>
            </a:pPr>
            <a:r>
              <a:rPr lang="en-US" sz="2400" b="1" u="sng">
                <a:effectLst>
                  <a:outerShdw blurRad="38100" dist="38100" dir="2700000" algn="tl">
                    <a:srgbClr val="000000"/>
                  </a:outerShdw>
                </a:effectLst>
              </a:rPr>
              <a:t>Business Tier :</a:t>
            </a:r>
          </a:p>
          <a:p>
            <a:pPr algn="just">
              <a:defRPr/>
            </a:pPr>
            <a:endParaRPr lang="en-US" sz="2400" b="1">
              <a:effectLst>
                <a:outerShdw blurRad="38100" dist="38100" dir="2700000" algn="tl">
                  <a:srgbClr val="000000"/>
                </a:outerShdw>
              </a:effectLst>
            </a:endParaRPr>
          </a:p>
          <a:p>
            <a:pPr algn="just">
              <a:defRPr/>
            </a:pPr>
            <a:r>
              <a:rPr lang="en-US"/>
              <a:t>This tier provides the business services required by the application clients. The tier contains the business data and business logic. Typically, most business processing for the application is centralized into this tier. It is possible that, due to legacy systems, some business processing may occur in the resource tier. Enterprise bean components are the usual and preferred solution for implementing the business objects in the business tier.</a:t>
            </a:r>
          </a:p>
        </p:txBody>
      </p:sp>
      <p:sp>
        <p:nvSpPr>
          <p:cNvPr id="74755" name="Rectangle 3"/>
          <p:cNvSpPr>
            <a:spLocks noChangeArrowheads="1"/>
          </p:cNvSpPr>
          <p:nvPr/>
        </p:nvSpPr>
        <p:spPr bwMode="auto">
          <a:xfrm>
            <a:off x="533400" y="3352800"/>
            <a:ext cx="8001000" cy="2955925"/>
          </a:xfrm>
          <a:prstGeom prst="rect">
            <a:avLst/>
          </a:prstGeom>
          <a:noFill/>
          <a:ln w="9525">
            <a:noFill/>
            <a:miter lim="800000"/>
            <a:headEnd/>
            <a:tailEnd/>
          </a:ln>
          <a:effectLst/>
        </p:spPr>
        <p:txBody>
          <a:bodyPr>
            <a:spAutoFit/>
          </a:bodyPr>
          <a:lstStyle/>
          <a:p>
            <a:pPr algn="just">
              <a:defRPr/>
            </a:pPr>
            <a:r>
              <a:rPr lang="en-US" sz="2400" b="1" u="sng">
                <a:effectLst>
                  <a:outerShdw blurRad="38100" dist="38100" dir="2700000" algn="tl">
                    <a:srgbClr val="000000"/>
                  </a:outerShdw>
                </a:effectLst>
              </a:rPr>
              <a:t>Integration Tier :</a:t>
            </a:r>
          </a:p>
          <a:p>
            <a:pPr algn="just">
              <a:defRPr/>
            </a:pPr>
            <a:endParaRPr lang="en-US" sz="2400" b="1" u="sng">
              <a:effectLst>
                <a:outerShdw blurRad="38100" dist="38100" dir="2700000" algn="tl">
                  <a:srgbClr val="000000"/>
                </a:outerShdw>
              </a:effectLst>
            </a:endParaRPr>
          </a:p>
          <a:p>
            <a:pPr algn="just">
              <a:defRPr/>
            </a:pPr>
            <a:r>
              <a:rPr lang="en-US"/>
              <a:t>This tier is responsible for communicating with external resources and systems such as data stores and legacy applications. The business tier is coupled with the integration tier whenever the business objects require data or services that reside in the resource tier. The components in this tier can use JDBC, J2EE connector technology, or some proprietary middleware to work with the resource tier.</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p:cNvSpPr>
            <a:spLocks noChangeArrowheads="1"/>
          </p:cNvSpPr>
          <p:nvPr/>
        </p:nvSpPr>
        <p:spPr bwMode="auto">
          <a:xfrm>
            <a:off x="609600" y="762000"/>
            <a:ext cx="7924800" cy="1951038"/>
          </a:xfrm>
          <a:prstGeom prst="rect">
            <a:avLst/>
          </a:prstGeom>
          <a:noFill/>
          <a:ln w="9525">
            <a:noFill/>
            <a:miter lim="800000"/>
            <a:headEnd/>
            <a:tailEnd/>
          </a:ln>
          <a:effectLst/>
        </p:spPr>
        <p:txBody>
          <a:bodyPr>
            <a:spAutoFit/>
          </a:bodyPr>
          <a:lstStyle/>
          <a:p>
            <a:pPr>
              <a:defRPr/>
            </a:pPr>
            <a:r>
              <a:rPr lang="en-US" sz="2400" b="1" u="sng">
                <a:effectLst>
                  <a:outerShdw blurRad="38100" dist="38100" dir="2700000" algn="tl">
                    <a:srgbClr val="000000"/>
                  </a:outerShdw>
                </a:effectLst>
              </a:rPr>
              <a:t>Resource Tier :</a:t>
            </a:r>
            <a:r>
              <a:rPr lang="en-US" sz="1800" b="1"/>
              <a:t> </a:t>
            </a:r>
          </a:p>
          <a:p>
            <a:pPr>
              <a:defRPr/>
            </a:pPr>
            <a:endParaRPr lang="en-US" sz="1800" b="1"/>
          </a:p>
          <a:p>
            <a:pPr algn="just">
              <a:defRPr/>
            </a:pPr>
            <a:r>
              <a:rPr lang="en-US"/>
              <a:t>This is the tier that contains the business data and external resources such as mainframes and legacy systems, business-to-business (B2B) integration systems, and services such as credit card authorization.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noChangeArrowheads="1"/>
          </p:cNvPicPr>
          <p:nvPr/>
        </p:nvPicPr>
        <p:blipFill>
          <a:blip r:embed="rId2" cstate="print"/>
          <a:srcRect/>
          <a:stretch>
            <a:fillRect/>
          </a:stretch>
        </p:blipFill>
        <p:spPr bwMode="auto">
          <a:xfrm>
            <a:off x="381000" y="762000"/>
            <a:ext cx="8153400" cy="5638800"/>
          </a:xfrm>
          <a:prstGeom prst="rect">
            <a:avLst/>
          </a:prstGeom>
          <a:noFill/>
          <a:ln w="9525">
            <a:noFill/>
            <a:miter lim="800000"/>
            <a:headEnd/>
            <a:tailEnd/>
          </a:ln>
        </p:spPr>
      </p:pic>
      <p:pic>
        <p:nvPicPr>
          <p:cNvPr id="12291" name="Picture 4"/>
          <p:cNvPicPr>
            <a:picLocks noChangeAspect="1" noChangeArrowheads="1"/>
          </p:cNvPicPr>
          <p:nvPr/>
        </p:nvPicPr>
        <p:blipFill>
          <a:blip r:embed="rId3" cstate="print"/>
          <a:srcRect b="79688"/>
          <a:stretch>
            <a:fillRect/>
          </a:stretch>
        </p:blipFill>
        <p:spPr bwMode="auto">
          <a:xfrm>
            <a:off x="381000" y="0"/>
            <a:ext cx="5881688"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cstate="print"/>
          <a:srcRect/>
          <a:stretch>
            <a:fillRect/>
          </a:stretch>
        </p:blipFill>
        <p:spPr bwMode="auto">
          <a:xfrm>
            <a:off x="533400" y="914400"/>
            <a:ext cx="8305800" cy="5638800"/>
          </a:xfrm>
          <a:prstGeom prst="rect">
            <a:avLst/>
          </a:prstGeom>
          <a:noFill/>
          <a:ln w="9525">
            <a:noFill/>
            <a:miter lim="800000"/>
            <a:headEnd/>
            <a:tailEnd/>
          </a:ln>
        </p:spPr>
      </p:pic>
      <p:pic>
        <p:nvPicPr>
          <p:cNvPr id="13315" name="Picture 5"/>
          <p:cNvPicPr>
            <a:picLocks noChangeAspect="1" noChangeArrowheads="1"/>
          </p:cNvPicPr>
          <p:nvPr/>
        </p:nvPicPr>
        <p:blipFill>
          <a:blip r:embed="rId3" cstate="print"/>
          <a:srcRect/>
          <a:stretch>
            <a:fillRect/>
          </a:stretch>
        </p:blipFill>
        <p:spPr bwMode="auto">
          <a:xfrm>
            <a:off x="533400" y="142875"/>
            <a:ext cx="37338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t="3999"/>
          <a:stretch>
            <a:fillRect/>
          </a:stretch>
        </p:blipFill>
        <p:spPr bwMode="auto">
          <a:xfrm>
            <a:off x="609600" y="1676400"/>
            <a:ext cx="8001000" cy="36576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09600" y="762000"/>
            <a:ext cx="4648200" cy="598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0200"/>
          </a:xfrm>
        </p:spPr>
        <p:txBody>
          <a:bodyPr>
            <a:normAutofit/>
          </a:bodyPr>
          <a:lstStyle/>
          <a:p>
            <a:r>
              <a:rPr lang="en-US" dirty="0" smtClean="0"/>
              <a:t>Lets have some fun with pattern!!</a:t>
            </a:r>
            <a:endParaRPr lang="en-US" dirty="0"/>
          </a:p>
        </p:txBody>
      </p:sp>
      <p:pic>
        <p:nvPicPr>
          <p:cNvPr id="4" name="Content Placeholder 3" descr="iStock_000004100720XSmall%5B1%5D.jpg"/>
          <p:cNvPicPr>
            <a:picLocks noGrp="1" noChangeAspect="1"/>
          </p:cNvPicPr>
          <p:nvPr>
            <p:ph idx="1"/>
          </p:nvPr>
        </p:nvPicPr>
        <p:blipFill>
          <a:blip r:embed="rId2" cstate="print"/>
          <a:stretch>
            <a:fillRect/>
          </a:stretch>
        </p:blipFill>
        <p:spPr>
          <a:xfrm>
            <a:off x="685800" y="1295400"/>
            <a:ext cx="7772400" cy="5562600"/>
          </a:xfrm>
        </p:spPr>
      </p:pic>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14400"/>
          </a:xfrm>
        </p:spPr>
        <p:txBody>
          <a:bodyPr>
            <a:normAutofit/>
          </a:bodyPr>
          <a:lstStyle/>
          <a:p>
            <a:pPr algn="l"/>
            <a:r>
              <a:rPr lang="en-US" sz="4800" dirty="0" smtClean="0">
                <a:solidFill>
                  <a:srgbClr val="C00000"/>
                </a:solidFill>
              </a:rPr>
              <a:t>Front Controller</a:t>
            </a:r>
            <a:endParaRPr lang="en-US" sz="4800" dirty="0">
              <a:solidFill>
                <a:srgbClr val="C00000"/>
              </a:solidFill>
            </a:endParaRPr>
          </a:p>
        </p:txBody>
      </p:sp>
      <p:pic>
        <p:nvPicPr>
          <p:cNvPr id="4" name="Content Placeholder 3" descr="800px-Kinki_Expressway_Yao_Toll_Gate.jpg"/>
          <p:cNvPicPr>
            <a:picLocks noGrp="1" noChangeAspect="1"/>
          </p:cNvPicPr>
          <p:nvPr>
            <p:ph idx="1"/>
          </p:nvPr>
        </p:nvPicPr>
        <p:blipFill>
          <a:blip r:embed="rId3" cstate="print"/>
          <a:stretch>
            <a:fillRect/>
          </a:stretch>
        </p:blipFill>
        <p:spPr>
          <a:xfrm>
            <a:off x="0" y="1447800"/>
            <a:ext cx="6096000" cy="5410200"/>
          </a:xfrm>
        </p:spPr>
      </p:pic>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pic>
        <p:nvPicPr>
          <p:cNvPr id="5" name="Picture 4" descr="ps3_controller1.jpg"/>
          <p:cNvPicPr>
            <a:picLocks noChangeAspect="1"/>
          </p:cNvPicPr>
          <p:nvPr/>
        </p:nvPicPr>
        <p:blipFill>
          <a:blip r:embed="rId4" cstate="print"/>
          <a:stretch>
            <a:fillRect/>
          </a:stretch>
        </p:blipFill>
        <p:spPr>
          <a:xfrm>
            <a:off x="6400800" y="1447800"/>
            <a:ext cx="2743200" cy="5105400"/>
          </a:xfrm>
          <a:prstGeom prst="rect">
            <a:avLst/>
          </a:prstGeom>
        </p:spPr>
      </p:pic>
      <p:sp>
        <p:nvSpPr>
          <p:cNvPr id="8" name="Rectangle 4"/>
          <p:cNvSpPr>
            <a:spLocks noChangeArrowheads="1"/>
          </p:cNvSpPr>
          <p:nvPr/>
        </p:nvSpPr>
        <p:spPr bwMode="auto">
          <a:xfrm>
            <a:off x="-762000" y="990600"/>
            <a:ext cx="9906000" cy="338554"/>
          </a:xfrm>
          <a:prstGeom prst="rect">
            <a:avLst/>
          </a:prstGeom>
          <a:noFill/>
          <a:ln w="9525">
            <a:noFill/>
            <a:miter lim="800000"/>
            <a:headEnd/>
            <a:tailEnd/>
          </a:ln>
        </p:spPr>
        <p:txBody>
          <a:bodyPr wrap="square">
            <a:spAutoFit/>
          </a:bodyPr>
          <a:lstStyle/>
          <a:p>
            <a:pPr lvl="1" algn="r"/>
            <a:r>
              <a:rPr lang="en-US" sz="1600" b="1" dirty="0" smtClean="0">
                <a:solidFill>
                  <a:srgbClr val="FFFF00"/>
                </a:solidFill>
              </a:rPr>
              <a:t>It provides </a:t>
            </a:r>
            <a:r>
              <a:rPr lang="en-US" sz="1600" b="1" dirty="0">
                <a:solidFill>
                  <a:srgbClr val="FFFF00"/>
                </a:solidFill>
              </a:rPr>
              <a:t>a </a:t>
            </a:r>
            <a:r>
              <a:rPr lang="en-US" sz="1600" b="1" dirty="0">
                <a:solidFill>
                  <a:srgbClr val="FF0000"/>
                </a:solidFill>
              </a:rPr>
              <a:t>centralized controller </a:t>
            </a:r>
            <a:r>
              <a:rPr lang="en-US" sz="1600" b="1" dirty="0">
                <a:solidFill>
                  <a:srgbClr val="FFFF00"/>
                </a:solidFill>
              </a:rPr>
              <a:t>for managing the handling of a request.</a:t>
            </a:r>
            <a:endParaRPr lang="en-US" sz="1600" b="1" dirty="0">
              <a:solidFill>
                <a:srgbClr val="FFFF00"/>
              </a:solidFill>
              <a:latin typeface="Verdana"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Front Controller</a:t>
            </a:r>
            <a:endParaRPr lang="en-US" dirty="0"/>
          </a:p>
        </p:txBody>
      </p:sp>
      <p:sp>
        <p:nvSpPr>
          <p:cNvPr id="3" name="Content Placeholder 2"/>
          <p:cNvSpPr>
            <a:spLocks noGrp="1"/>
          </p:cNvSpPr>
          <p:nvPr>
            <p:ph idx="1"/>
          </p:nvPr>
        </p:nvSpPr>
        <p:spPr>
          <a:xfrm>
            <a:off x="0" y="1219200"/>
            <a:ext cx="9144000" cy="4114800"/>
          </a:xfrm>
        </p:spPr>
        <p:txBody>
          <a:bodyPr>
            <a:normAutofit/>
          </a:bodyPr>
          <a:lstStyle/>
          <a:p>
            <a:pPr algn="just"/>
            <a:r>
              <a:rPr lang="en-US" sz="2400" dirty="0" smtClean="0"/>
              <a:t>Model-View-Controller (MVC)</a:t>
            </a:r>
          </a:p>
          <a:p>
            <a:pPr algn="just"/>
            <a:r>
              <a:rPr lang="en-US" sz="2400" dirty="0" smtClean="0"/>
              <a:t>Removes Java code and business logic from JSPs</a:t>
            </a:r>
          </a:p>
          <a:p>
            <a:pPr algn="just"/>
            <a:r>
              <a:rPr lang="en-US" sz="2400" dirty="0" smtClean="0"/>
              <a:t>Easier to maintain, by coders and designers alike</a:t>
            </a:r>
          </a:p>
          <a:p>
            <a:pPr algn="just"/>
            <a:r>
              <a:rPr lang="en-US" sz="2400" dirty="0" smtClean="0"/>
              <a:t>Removes code duplication</a:t>
            </a:r>
          </a:p>
          <a:p>
            <a:pPr lvl="1" algn="just"/>
            <a:r>
              <a:rPr lang="en-US" sz="2400" dirty="0" smtClean="0"/>
              <a:t>Places logic in ‘controller’, and data in ‘model’, presentation in the ‘view’</a:t>
            </a:r>
          </a:p>
          <a:p>
            <a:pPr algn="just"/>
            <a:r>
              <a:rPr lang="en-US" sz="2400" dirty="0" smtClean="0"/>
              <a:t>Single point of entry into web application</a:t>
            </a:r>
          </a:p>
          <a:p>
            <a:pPr algn="just"/>
            <a:r>
              <a:rPr lang="en-US" sz="2400" dirty="0" smtClean="0"/>
              <a:t>Centralize services</a:t>
            </a:r>
          </a:p>
          <a:p>
            <a:pPr lvl="1" algn="just"/>
            <a:r>
              <a:rPr lang="en-US" sz="2400" dirty="0" smtClean="0"/>
              <a:t>Error handling, logging etc</a:t>
            </a:r>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5" name="Picture 7"/>
          <p:cNvPicPr>
            <a:picLocks noChangeAspect="1" noChangeArrowheads="1"/>
          </p:cNvPicPr>
          <p:nvPr/>
        </p:nvPicPr>
        <p:blipFill>
          <a:blip r:embed="rId2" cstate="print"/>
          <a:srcRect/>
          <a:stretch>
            <a:fillRect/>
          </a:stretch>
        </p:blipFill>
        <p:spPr bwMode="auto">
          <a:xfrm>
            <a:off x="0" y="0"/>
            <a:ext cx="9144000" cy="609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Good Design vs Bad Design</a:t>
            </a:r>
            <a:endParaRPr lang="en-US" dirty="0"/>
          </a:p>
        </p:txBody>
      </p:sp>
      <p:pic>
        <p:nvPicPr>
          <p:cNvPr id="4" name="Content Placeholder 3" descr="performance.jpg"/>
          <p:cNvPicPr>
            <a:picLocks noGrp="1" noChangeAspect="1"/>
          </p:cNvPicPr>
          <p:nvPr>
            <p:ph idx="1"/>
          </p:nvPr>
        </p:nvPicPr>
        <p:blipFill>
          <a:blip r:embed="rId2" cstate="print"/>
          <a:stretch>
            <a:fillRect/>
          </a:stretch>
        </p:blipFill>
        <p:spPr>
          <a:xfrm>
            <a:off x="0" y="1295400"/>
            <a:ext cx="4419600" cy="5181600"/>
          </a:xfrm>
        </p:spPr>
      </p:pic>
      <p:sp>
        <p:nvSpPr>
          <p:cNvPr id="7" name="Slide Number Placeholder 6"/>
          <p:cNvSpPr>
            <a:spLocks noGrp="1"/>
          </p:cNvSpPr>
          <p:nvPr>
            <p:ph type="sldNum" sz="quarter" idx="12"/>
          </p:nvPr>
        </p:nvSpPr>
        <p:spPr/>
        <p:txBody>
          <a:bodyPr/>
          <a:lstStyle/>
          <a:p>
            <a:fld id="{B6F15528-21DE-4FAA-801E-634DDDAF4B2B}" type="slidenum">
              <a:rPr lang="en-US" smtClean="0"/>
              <a:pPr/>
              <a:t>3</a:t>
            </a:fld>
            <a:endParaRPr lang="en-US"/>
          </a:p>
        </p:txBody>
      </p:sp>
      <p:pic>
        <p:nvPicPr>
          <p:cNvPr id="5" name="Picture 4" descr="overload.jpg"/>
          <p:cNvPicPr>
            <a:picLocks noChangeAspect="1"/>
          </p:cNvPicPr>
          <p:nvPr/>
        </p:nvPicPr>
        <p:blipFill>
          <a:blip r:embed="rId3" cstate="print"/>
          <a:stretch>
            <a:fillRect/>
          </a:stretch>
        </p:blipFill>
        <p:spPr>
          <a:xfrm>
            <a:off x="4495800" y="3048000"/>
            <a:ext cx="4419600" cy="3409950"/>
          </a:xfrm>
          <a:prstGeom prst="rect">
            <a:avLst/>
          </a:prstGeom>
        </p:spPr>
      </p:pic>
      <p:sp>
        <p:nvSpPr>
          <p:cNvPr id="6" name="TextBox 5"/>
          <p:cNvSpPr txBox="1"/>
          <p:nvPr/>
        </p:nvSpPr>
        <p:spPr>
          <a:xfrm>
            <a:off x="5029200" y="1676400"/>
            <a:ext cx="3528530" cy="1077218"/>
          </a:xfrm>
          <a:prstGeom prst="rect">
            <a:avLst/>
          </a:prstGeom>
          <a:noFill/>
        </p:spPr>
        <p:txBody>
          <a:bodyPr wrap="none" rtlCol="0">
            <a:spAutoFit/>
          </a:bodyPr>
          <a:lstStyle/>
          <a:p>
            <a:pPr algn="ctr"/>
            <a:r>
              <a:rPr lang="en-US" sz="3200" dirty="0" smtClean="0">
                <a:solidFill>
                  <a:srgbClr val="FF0000"/>
                </a:solidFill>
              </a:rPr>
              <a:t>Perform well even</a:t>
            </a:r>
          </a:p>
          <a:p>
            <a:pPr algn="ctr"/>
            <a:r>
              <a:rPr lang="en-US" sz="3200" dirty="0" smtClean="0">
                <a:solidFill>
                  <a:srgbClr val="FF0000"/>
                </a:solidFill>
              </a:rPr>
              <a:t> when overload</a:t>
            </a:r>
            <a:endParaRPr lang="en-US" sz="32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Classes : Front Controller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0" y="11430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Sequence : Front Controller</a:t>
            </a:r>
            <a:endParaRPr lang="en-US" dirty="0"/>
          </a:p>
        </p:txBody>
      </p:sp>
      <p:pic>
        <p:nvPicPr>
          <p:cNvPr id="4" name="Content Placeholder 3" descr="FCMainSeq.gif"/>
          <p:cNvPicPr>
            <a:picLocks noGrp="1" noChangeAspect="1"/>
          </p:cNvPicPr>
          <p:nvPr>
            <p:ph idx="1"/>
          </p:nvPr>
        </p:nvPicPr>
        <p:blipFill>
          <a:blip r:embed="rId2" cstate="print"/>
          <a:stretch>
            <a:fillRect/>
          </a:stretch>
        </p:blipFill>
        <p:spPr>
          <a:xfrm>
            <a:off x="0" y="1295400"/>
            <a:ext cx="9144000" cy="5181600"/>
          </a:xfrm>
        </p:spPr>
      </p:pic>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Front Controller</a:t>
            </a:r>
            <a:endParaRPr lang="en-US" dirty="0"/>
          </a:p>
        </p:txBody>
      </p:sp>
      <p:sp>
        <p:nvSpPr>
          <p:cNvPr id="3" name="Content Placeholder 2"/>
          <p:cNvSpPr>
            <a:spLocks noGrp="1"/>
          </p:cNvSpPr>
          <p:nvPr>
            <p:ph idx="1"/>
          </p:nvPr>
        </p:nvSpPr>
        <p:spPr>
          <a:xfrm>
            <a:off x="0" y="1600200"/>
            <a:ext cx="9144000" cy="1981200"/>
          </a:xfrm>
        </p:spPr>
        <p:txBody>
          <a:bodyPr/>
          <a:lstStyle/>
          <a:p>
            <a:r>
              <a:rPr lang="en-US" sz="2400" dirty="0" smtClean="0"/>
              <a:t>View sends request to Controller</a:t>
            </a:r>
          </a:p>
          <a:p>
            <a:r>
              <a:rPr lang="en-US" sz="2400" dirty="0" smtClean="0"/>
              <a:t>Controller processes request and manipulates the Model</a:t>
            </a:r>
          </a:p>
          <a:p>
            <a:r>
              <a:rPr lang="en-US" sz="2400" dirty="0" smtClean="0"/>
              <a:t>Controller dispatches View</a:t>
            </a:r>
          </a:p>
          <a:p>
            <a:r>
              <a:rPr lang="en-US" sz="2400" dirty="0" smtClean="0"/>
              <a:t>View displays Model</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5" name="Rectangle 4"/>
          <p:cNvSpPr/>
          <p:nvPr/>
        </p:nvSpPr>
        <p:spPr>
          <a:xfrm>
            <a:off x="0" y="0"/>
            <a:ext cx="9144000" cy="7048083"/>
          </a:xfrm>
          <a:prstGeom prst="rect">
            <a:avLst/>
          </a:prstGeom>
        </p:spPr>
        <p:txBody>
          <a:bodyPr wrap="square">
            <a:spAutoFit/>
          </a:bodyPr>
          <a:lstStyle/>
          <a:p>
            <a:r>
              <a:rPr lang="en-US" sz="1500" dirty="0" smtClean="0">
                <a:latin typeface="Times New Roman"/>
              </a:rPr>
              <a:t>&lt;?xml version="1.0" encoding="UTF-8"?&gt;</a:t>
            </a:r>
          </a:p>
          <a:p>
            <a:r>
              <a:rPr lang="de-DE" sz="1500" dirty="0" smtClean="0">
                <a:latin typeface="Times New Roman"/>
              </a:rPr>
              <a:t>&lt;web-app xmlns="http://java.sun.com/xml/ns/j2ee" xmlns:xsi="http://www.w3.org/2001/XMLSchema-instance" version="2.4" xsi:schemaLocation="http://java.sun.com/xml/ns/j2ee   http://java.sun.com/xml/ns/j2ee/web-app_2_4.xsd"&gt;</a:t>
            </a:r>
          </a:p>
          <a:p>
            <a:r>
              <a:rPr lang="en-US" sz="1600" b="1" dirty="0" smtClean="0">
                <a:latin typeface="Times New Roman"/>
              </a:rPr>
              <a:t>  &lt;servlet&gt;</a:t>
            </a:r>
          </a:p>
          <a:p>
            <a:r>
              <a:rPr lang="en-US" sz="1600" b="1" dirty="0" smtClean="0">
                <a:latin typeface="Times New Roman"/>
              </a:rPr>
              <a:t>    &lt;servlet-name&gt;action&lt;/servlet-name&gt;</a:t>
            </a:r>
          </a:p>
          <a:p>
            <a:r>
              <a:rPr lang="en-US" sz="1600" b="1" dirty="0" smtClean="0">
                <a:latin typeface="Times New Roman"/>
              </a:rPr>
              <a:t>    &lt;servlet-class&gt;</a:t>
            </a:r>
            <a:r>
              <a:rPr lang="en-US" sz="2000" b="1" dirty="0" smtClean="0">
                <a:solidFill>
                  <a:srgbClr val="FF0000"/>
                </a:solidFill>
                <a:latin typeface="Times New Roman"/>
              </a:rPr>
              <a:t>org.apache.struts.action.ActionServlet</a:t>
            </a:r>
            <a:r>
              <a:rPr lang="en-US" sz="1600" b="1" dirty="0" smtClean="0">
                <a:latin typeface="Times New Roman"/>
              </a:rPr>
              <a:t>&lt;/servlet-class&gt;</a:t>
            </a:r>
          </a:p>
          <a:p>
            <a:r>
              <a:rPr lang="en-US" sz="1600" b="1" dirty="0" smtClean="0">
                <a:latin typeface="Times New Roman"/>
              </a:rPr>
              <a:t>    &lt;init-param&gt;</a:t>
            </a:r>
          </a:p>
          <a:p>
            <a:r>
              <a:rPr lang="en-US" sz="1600" b="1" dirty="0" smtClean="0">
                <a:latin typeface="Times New Roman"/>
              </a:rPr>
              <a:t>      &lt;param-name&gt;config&lt;/param-name&gt;</a:t>
            </a:r>
          </a:p>
          <a:p>
            <a:r>
              <a:rPr lang="en-US" sz="1600" b="1" dirty="0" smtClean="0">
                <a:latin typeface="Times New Roman"/>
              </a:rPr>
              <a:t>      &lt;param-value&gt;/WEB-INF/struts-config.xml&lt;/param-value&gt;</a:t>
            </a:r>
          </a:p>
          <a:p>
            <a:r>
              <a:rPr lang="en-US" sz="1600" b="1" dirty="0" smtClean="0">
                <a:latin typeface="Times New Roman"/>
              </a:rPr>
              <a:t>    &lt;/init-param&gt;</a:t>
            </a:r>
          </a:p>
          <a:p>
            <a:r>
              <a:rPr lang="en-US" sz="1600" b="1" dirty="0" smtClean="0">
                <a:latin typeface="Times New Roman"/>
              </a:rPr>
              <a:t>    &lt;init-param&gt;</a:t>
            </a:r>
          </a:p>
          <a:p>
            <a:r>
              <a:rPr lang="en-US" sz="1600" b="1" dirty="0" smtClean="0">
                <a:latin typeface="Times New Roman"/>
              </a:rPr>
              <a:t>      &lt;param-name&gt;debug&lt;/param-name&gt;</a:t>
            </a:r>
          </a:p>
          <a:p>
            <a:r>
              <a:rPr lang="en-US" sz="1600" b="1" dirty="0" smtClean="0">
                <a:latin typeface="Times New Roman"/>
              </a:rPr>
              <a:t>      &lt;param-value&gt;3&lt;/param-value&gt;</a:t>
            </a:r>
          </a:p>
          <a:p>
            <a:r>
              <a:rPr lang="en-US" sz="1600" b="1" dirty="0" smtClean="0">
                <a:latin typeface="Times New Roman"/>
              </a:rPr>
              <a:t>    &lt;/init-param&gt;</a:t>
            </a:r>
          </a:p>
          <a:p>
            <a:r>
              <a:rPr lang="en-US" sz="1600" b="1" dirty="0" smtClean="0">
                <a:latin typeface="Times New Roman"/>
              </a:rPr>
              <a:t>    &lt;init-param&gt;</a:t>
            </a:r>
          </a:p>
          <a:p>
            <a:r>
              <a:rPr lang="en-US" sz="1600" b="1" dirty="0" smtClean="0">
                <a:latin typeface="Times New Roman"/>
              </a:rPr>
              <a:t>      &lt;param-name&gt;detail&lt;/param-name&gt;</a:t>
            </a:r>
          </a:p>
          <a:p>
            <a:r>
              <a:rPr lang="en-US" sz="1600" b="1" dirty="0" smtClean="0">
                <a:latin typeface="Times New Roman"/>
              </a:rPr>
              <a:t>      &lt;param-value&gt;3&lt;/param-value&gt;</a:t>
            </a:r>
          </a:p>
          <a:p>
            <a:r>
              <a:rPr lang="en-US" sz="1600" b="1" dirty="0" smtClean="0">
                <a:latin typeface="Times New Roman"/>
              </a:rPr>
              <a:t>    &lt;/init-param&gt;</a:t>
            </a:r>
          </a:p>
          <a:p>
            <a:r>
              <a:rPr lang="en-US" sz="1600" b="1" dirty="0" smtClean="0">
                <a:latin typeface="Times New Roman"/>
              </a:rPr>
              <a:t>    &lt;load-on-startup&gt;0&lt;/load-on-startup&gt;</a:t>
            </a:r>
          </a:p>
          <a:p>
            <a:r>
              <a:rPr lang="en-US" sz="1600" b="1" dirty="0" smtClean="0">
                <a:latin typeface="Times New Roman"/>
              </a:rPr>
              <a:t>  &lt;/servlet&gt;</a:t>
            </a:r>
            <a:endParaRPr lang="en-US" sz="1500" b="1" dirty="0" smtClean="0">
              <a:latin typeface="Times New Roman"/>
            </a:endParaRPr>
          </a:p>
          <a:p>
            <a:r>
              <a:rPr lang="en-US" sz="1500" b="1" dirty="0" smtClean="0">
                <a:solidFill>
                  <a:srgbClr val="FFFF00"/>
                </a:solidFill>
                <a:latin typeface="Times New Roman"/>
              </a:rPr>
              <a:t>  &lt;servlet-mapping&gt;</a:t>
            </a:r>
          </a:p>
          <a:p>
            <a:r>
              <a:rPr lang="en-US" sz="1500" b="1" dirty="0" smtClean="0">
                <a:solidFill>
                  <a:srgbClr val="FFFF00"/>
                </a:solidFill>
                <a:latin typeface="Times New Roman"/>
              </a:rPr>
              <a:t>    &lt;servlet-name&gt;action&lt;/servlet-name&gt;</a:t>
            </a:r>
          </a:p>
          <a:p>
            <a:r>
              <a:rPr lang="en-US" sz="1500" b="1" dirty="0" smtClean="0">
                <a:solidFill>
                  <a:srgbClr val="FFFF00"/>
                </a:solidFill>
                <a:latin typeface="Times New Roman"/>
              </a:rPr>
              <a:t>    &lt;url-pattern&gt;*.do&lt;/url-pattern&gt;</a:t>
            </a:r>
          </a:p>
          <a:p>
            <a:r>
              <a:rPr lang="en-US" sz="1500" b="1" dirty="0" smtClean="0">
                <a:solidFill>
                  <a:srgbClr val="FFFF00"/>
                </a:solidFill>
                <a:latin typeface="Times New Roman"/>
              </a:rPr>
              <a:t>  &lt;/servlet-mapping&gt;</a:t>
            </a:r>
          </a:p>
          <a:p>
            <a:r>
              <a:rPr lang="en-US" sz="1500" dirty="0" smtClean="0">
                <a:latin typeface="Times New Roman"/>
              </a:rPr>
              <a:t>  &lt;welcome-file-list&gt;</a:t>
            </a:r>
          </a:p>
          <a:p>
            <a:r>
              <a:rPr lang="en-US" sz="1500" dirty="0" smtClean="0">
                <a:latin typeface="Times New Roman"/>
              </a:rPr>
              <a:t>    &lt;welcome-file&gt;index.jsp&lt;/welcome-file&gt;</a:t>
            </a:r>
          </a:p>
          <a:p>
            <a:r>
              <a:rPr lang="en-US" sz="1500" dirty="0" smtClean="0">
                <a:latin typeface="Times New Roman"/>
              </a:rPr>
              <a:t>  &lt;/welcome-file-list&gt;</a:t>
            </a:r>
          </a:p>
          <a:p>
            <a:r>
              <a:rPr lang="en-US" sz="1500" dirty="0" smtClean="0">
                <a:latin typeface="Times New Roman"/>
              </a:rPr>
              <a:t>&lt;/web-app&gt;</a:t>
            </a:r>
          </a:p>
        </p:txBody>
      </p:sp>
      <p:sp>
        <p:nvSpPr>
          <p:cNvPr id="7" name="Flowchart: Document 6"/>
          <p:cNvSpPr/>
          <p:nvPr/>
        </p:nvSpPr>
        <p:spPr>
          <a:xfrm>
            <a:off x="5486400" y="3124200"/>
            <a:ext cx="2971800" cy="3124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0B050"/>
                </a:solidFill>
              </a:rPr>
              <a:t>ActionServlet</a:t>
            </a:r>
            <a:r>
              <a:rPr lang="en-US" sz="3200" b="1" dirty="0" smtClean="0"/>
              <a:t> is the Front Controller in Struts 1.2</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5">
                                            <p:txEl>
                                              <p:pRg st="4" end="4"/>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6" name="Rectangle 5"/>
          <p:cNvSpPr/>
          <p:nvPr/>
        </p:nvSpPr>
        <p:spPr>
          <a:xfrm>
            <a:off x="228600" y="0"/>
            <a:ext cx="8915400" cy="6678751"/>
          </a:xfrm>
          <a:prstGeom prst="rect">
            <a:avLst/>
          </a:prstGeom>
        </p:spPr>
        <p:txBody>
          <a:bodyPr wrap="square">
            <a:spAutoFit/>
          </a:bodyPr>
          <a:lstStyle/>
          <a:p>
            <a:r>
              <a:rPr lang="en-US" sz="1600" dirty="0" smtClean="0"/>
              <a:t>&lt;?xml version="1.0" encoding="UTF-8"?&gt;</a:t>
            </a:r>
          </a:p>
          <a:p>
            <a:r>
              <a:rPr lang="en-US" sz="1600" dirty="0" smtClean="0"/>
              <a:t>&lt;web-app version="2.4" </a:t>
            </a:r>
          </a:p>
          <a:p>
            <a:r>
              <a:rPr lang="en-US" sz="1600" dirty="0" smtClean="0"/>
              <a:t>	xmlns="http://java.sun.com/xml/ns/j2ee" </a:t>
            </a:r>
          </a:p>
          <a:p>
            <a:r>
              <a:rPr lang="en-US" sz="1600" dirty="0" smtClean="0"/>
              <a:t>	xmlns:xsi="http://www.w3.org/2001/XMLSchema-instance" </a:t>
            </a:r>
          </a:p>
          <a:p>
            <a:r>
              <a:rPr lang="en-US" sz="1600" dirty="0" smtClean="0"/>
              <a:t>	xsi:schemaLocation="http://java.sun.com/xml/ns/j2ee http://java.sun.com/xml/ns/j2ee/web-app_2_4.xsd"&gt;</a:t>
            </a:r>
          </a:p>
          <a:p>
            <a:endParaRPr lang="en-US" sz="1600" dirty="0" smtClean="0"/>
          </a:p>
          <a:p>
            <a:r>
              <a:rPr lang="en-US" sz="1600" dirty="0" smtClean="0"/>
              <a:t>    &lt;display-name&gt;Struts 2 Application&lt;/display-name&gt;</a:t>
            </a:r>
          </a:p>
          <a:p>
            <a:endParaRPr lang="en-US" sz="1600" dirty="0" smtClean="0"/>
          </a:p>
          <a:p>
            <a:r>
              <a:rPr lang="en-US" sz="1600" dirty="0" smtClean="0"/>
              <a:t>    &lt;filter&gt;</a:t>
            </a:r>
          </a:p>
          <a:p>
            <a:r>
              <a:rPr lang="en-US" sz="1600" dirty="0" smtClean="0"/>
              <a:t>        &lt;filter-name&gt;struts2&lt;/filter-name&gt;</a:t>
            </a:r>
          </a:p>
          <a:p>
            <a:r>
              <a:rPr lang="en-US" sz="1600" dirty="0" smtClean="0"/>
              <a:t>        </a:t>
            </a:r>
            <a:r>
              <a:rPr lang="en-US" sz="2000" b="1" dirty="0" smtClean="0"/>
              <a:t>&lt;filter-class&gt;</a:t>
            </a:r>
          </a:p>
          <a:p>
            <a:r>
              <a:rPr lang="en-US" sz="2000" b="1" dirty="0" smtClean="0">
                <a:solidFill>
                  <a:srgbClr val="FFFF00"/>
                </a:solidFill>
              </a:rPr>
              <a:t>          org.apache.struts2.dispatcher</a:t>
            </a:r>
            <a:r>
              <a:rPr lang="en-US" sz="2000" b="1" dirty="0" smtClean="0">
                <a:solidFill>
                  <a:srgbClr val="FF0000"/>
                </a:solidFill>
              </a:rPr>
              <a:t>.FilterDispatcher</a:t>
            </a:r>
          </a:p>
          <a:p>
            <a:r>
              <a:rPr lang="en-US" sz="2000" b="1" dirty="0" smtClean="0"/>
              <a:t>        &lt;/filter-class&gt;</a:t>
            </a:r>
          </a:p>
          <a:p>
            <a:r>
              <a:rPr lang="en-US" sz="1600" dirty="0" smtClean="0"/>
              <a:t>    &lt;/filter&gt;</a:t>
            </a:r>
          </a:p>
          <a:p>
            <a:endParaRPr lang="en-US" sz="1600" dirty="0" smtClean="0"/>
          </a:p>
          <a:p>
            <a:r>
              <a:rPr lang="en-US" sz="1600" dirty="0" smtClean="0"/>
              <a:t>    &lt;filter-mapping&gt;</a:t>
            </a:r>
          </a:p>
          <a:p>
            <a:r>
              <a:rPr lang="en-US" sz="1600" dirty="0" smtClean="0"/>
              <a:t>        &lt;filter-name&gt;struts2&lt;/filter-name&gt;</a:t>
            </a:r>
          </a:p>
          <a:p>
            <a:r>
              <a:rPr lang="en-US" sz="1600" dirty="0" smtClean="0"/>
              <a:t>        &lt;url-pattern&gt;/*&lt;/url-pattern&gt;</a:t>
            </a:r>
          </a:p>
          <a:p>
            <a:r>
              <a:rPr lang="en-US" sz="1600" dirty="0" smtClean="0"/>
              <a:t>    &lt;/filter-mapping&gt;</a:t>
            </a:r>
          </a:p>
          <a:p>
            <a:endParaRPr lang="en-US" sz="1600" dirty="0" smtClean="0"/>
          </a:p>
          <a:p>
            <a:r>
              <a:rPr lang="en-US" sz="1600" dirty="0" smtClean="0"/>
              <a:t>    &lt;welcome-file-list&gt;</a:t>
            </a:r>
          </a:p>
          <a:p>
            <a:r>
              <a:rPr lang="en-US" sz="1600" dirty="0" smtClean="0"/>
              <a:t>        &lt;welcome-file&gt;index.jsp&lt;/welcome-file&gt;</a:t>
            </a:r>
          </a:p>
          <a:p>
            <a:r>
              <a:rPr lang="en-US" sz="1600" dirty="0" smtClean="0"/>
              <a:t>    &lt;/welcome-file-list&gt;</a:t>
            </a:r>
          </a:p>
          <a:p>
            <a:endParaRPr lang="en-US" sz="1600" dirty="0" smtClean="0"/>
          </a:p>
          <a:p>
            <a:r>
              <a:rPr lang="en-US" sz="1600" dirty="0" smtClean="0"/>
              <a:t>&lt;/web-app&gt;</a:t>
            </a:r>
            <a:endParaRPr lang="en-US" sz="1600" dirty="0"/>
          </a:p>
        </p:txBody>
      </p:sp>
      <p:sp>
        <p:nvSpPr>
          <p:cNvPr id="7" name="Flowchart: Document 6"/>
          <p:cNvSpPr/>
          <p:nvPr/>
        </p:nvSpPr>
        <p:spPr>
          <a:xfrm>
            <a:off x="5257800" y="3429000"/>
            <a:ext cx="3352800" cy="31242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00B050"/>
                </a:solidFill>
              </a:rPr>
              <a:t>FilterDispatcher</a:t>
            </a:r>
            <a:r>
              <a:rPr lang="en-US" sz="3200" b="1" dirty="0" smtClean="0"/>
              <a:t> is the Interceptor in Struts 2.0</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nodeType="clickEffect">
                                  <p:stCondLst>
                                    <p:cond delay="0"/>
                                  </p:stCondLst>
                                  <p:endCondLst>
                                    <p:cond evt="onNext" delay="0">
                                      <p:tgtEl>
                                        <p:sldTgt/>
                                      </p:tgtEl>
                                    </p:cond>
                                  </p:endCondLst>
                                  <p:childTnLst>
                                    <p:anim calcmode="discrete" valueType="str">
                                      <p:cBhvr>
                                        <p:cTn id="6" dur="1000" fill="hold"/>
                                        <p:tgtEl>
                                          <p:spTgt spid="6">
                                            <p:txEl>
                                              <p:pRg st="10" end="10"/>
                                            </p:txEl>
                                          </p:spTgt>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6">
                                            <p:txEl>
                                              <p:pRg st="11" end="11"/>
                                            </p:txEl>
                                          </p:spTgt>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6">
                                            <p:txEl>
                                              <p:pRg st="12" end="12"/>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dirty="0" smtClean="0"/>
              <a:t>Multi tasking Front controller</a:t>
            </a:r>
            <a:endParaRPr lang="en-US" dirty="0"/>
          </a:p>
        </p:txBody>
      </p:sp>
      <p:pic>
        <p:nvPicPr>
          <p:cNvPr id="4" name="Content Placeholder 3" descr="draft_lens2173161module27905932photo_1239935842technology-overload2.gif"/>
          <p:cNvPicPr>
            <a:picLocks noGrp="1" noChangeAspect="1"/>
          </p:cNvPicPr>
          <p:nvPr>
            <p:ph idx="1"/>
          </p:nvPr>
        </p:nvPicPr>
        <p:blipFill>
          <a:blip r:embed="rId3" cstate="print"/>
          <a:stretch>
            <a:fillRect/>
          </a:stretch>
        </p:blipFill>
        <p:spPr>
          <a:xfrm>
            <a:off x="0" y="1219200"/>
            <a:ext cx="4114800" cy="5257800"/>
          </a:xfrm>
        </p:spPr>
      </p:pic>
      <p:sp>
        <p:nvSpPr>
          <p:cNvPr id="6" name="Slide Number Placeholder 5"/>
          <p:cNvSpPr>
            <a:spLocks noGrp="1"/>
          </p:cNvSpPr>
          <p:nvPr>
            <p:ph type="sldNum" sz="quarter" idx="12"/>
          </p:nvPr>
        </p:nvSpPr>
        <p:spPr/>
        <p:txBody>
          <a:bodyPr/>
          <a:lstStyle/>
          <a:p>
            <a:fld id="{B6F15528-21DE-4FAA-801E-634DDDAF4B2B}" type="slidenum">
              <a:rPr lang="en-US" smtClean="0"/>
              <a:pPr/>
              <a:t>35</a:t>
            </a:fld>
            <a:endParaRPr lang="en-US"/>
          </a:p>
        </p:txBody>
      </p:sp>
      <p:sp>
        <p:nvSpPr>
          <p:cNvPr id="5" name="TextBox 4"/>
          <p:cNvSpPr txBox="1"/>
          <p:nvPr/>
        </p:nvSpPr>
        <p:spPr>
          <a:xfrm>
            <a:off x="4267200" y="2057400"/>
            <a:ext cx="4571999" cy="3262432"/>
          </a:xfrm>
          <a:prstGeom prst="rect">
            <a:avLst/>
          </a:prstGeom>
          <a:noFill/>
        </p:spPr>
        <p:txBody>
          <a:bodyPr wrap="square" rtlCol="0">
            <a:spAutoFit/>
          </a:bodyPr>
          <a:lstStyle/>
          <a:p>
            <a:pPr algn="just"/>
            <a:endParaRPr lang="en-US" dirty="0" smtClean="0"/>
          </a:p>
          <a:p>
            <a:pPr algn="just">
              <a:buFont typeface="Arial" pitchFamily="34" charset="0"/>
              <a:buChar char="•"/>
            </a:pPr>
            <a:r>
              <a:rPr lang="en-US" sz="2400" dirty="0" smtClean="0"/>
              <a:t> Can result in a bloated controller servlet</a:t>
            </a:r>
          </a:p>
          <a:p>
            <a:pPr algn="just">
              <a:buFont typeface="Arial" pitchFamily="34" charset="0"/>
              <a:buChar char="•"/>
            </a:pPr>
            <a:r>
              <a:rPr lang="en-US" sz="2400" dirty="0" smtClean="0"/>
              <a:t>Have a controller for each area of a system</a:t>
            </a:r>
          </a:p>
          <a:p>
            <a:pPr algn="just">
              <a:buFont typeface="Arial" pitchFamily="34" charset="0"/>
              <a:buChar char="•"/>
            </a:pPr>
            <a:r>
              <a:rPr lang="en-US" sz="2400" dirty="0" smtClean="0"/>
              <a:t>So, We use the </a:t>
            </a:r>
            <a:r>
              <a:rPr lang="en-US" sz="2800" b="1" dirty="0" smtClean="0">
                <a:solidFill>
                  <a:srgbClr val="FFFF00"/>
                </a:solidFill>
              </a:rPr>
              <a:t>Command and Controller strategy</a:t>
            </a:r>
            <a:endParaRPr lang="en-US" sz="2400" b="1" dirty="0" smtClean="0">
              <a:solidFill>
                <a:srgbClr val="FFFF00"/>
              </a:solidFill>
            </a:endParaRP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solidFill>
                  <a:srgbClr val="C00000"/>
                </a:solidFill>
              </a:rPr>
              <a:t>Solution : Command Strategy</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0" y="1066800"/>
            <a:ext cx="9144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Divide and Share</a:t>
            </a:r>
            <a:endParaRPr lang="en-US" dirty="0"/>
          </a:p>
        </p:txBody>
      </p:sp>
      <p:pic>
        <p:nvPicPr>
          <p:cNvPr id="4" name="Content Placeholder 3" descr="18878.jpg"/>
          <p:cNvPicPr>
            <a:picLocks noGrp="1" noChangeAspect="1"/>
          </p:cNvPicPr>
          <p:nvPr>
            <p:ph idx="1"/>
          </p:nvPr>
        </p:nvPicPr>
        <p:blipFill>
          <a:blip r:embed="rId2" cstate="print"/>
          <a:stretch>
            <a:fillRect/>
          </a:stretch>
        </p:blipFill>
        <p:spPr>
          <a:xfrm>
            <a:off x="0" y="1219200"/>
            <a:ext cx="9144000" cy="5257800"/>
          </a:xfrm>
        </p:spPr>
      </p:pic>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cstate="print"/>
          <a:srcRect/>
          <a:stretch>
            <a:fillRect/>
          </a:stretch>
        </p:blipFill>
        <p:spPr bwMode="auto">
          <a:xfrm>
            <a:off x="0" y="0"/>
            <a:ext cx="6400800" cy="2895600"/>
          </a:xfrm>
          <a:prstGeom prst="rect">
            <a:avLst/>
          </a:prstGeom>
          <a:noFill/>
          <a:ln w="9525">
            <a:noFill/>
            <a:miter lim="800000"/>
            <a:headEnd/>
            <a:tailEnd/>
          </a:ln>
        </p:spPr>
      </p:pic>
      <p:pic>
        <p:nvPicPr>
          <p:cNvPr id="23555" name="Picture 5"/>
          <p:cNvPicPr>
            <a:picLocks noChangeAspect="1" noChangeArrowheads="1"/>
          </p:cNvPicPr>
          <p:nvPr/>
        </p:nvPicPr>
        <p:blipFill>
          <a:blip r:embed="rId3" cstate="print"/>
          <a:srcRect/>
          <a:stretch>
            <a:fillRect/>
          </a:stretch>
        </p:blipFill>
        <p:spPr bwMode="auto">
          <a:xfrm>
            <a:off x="0" y="3048000"/>
            <a:ext cx="6400800" cy="2971800"/>
          </a:xfrm>
          <a:prstGeom prst="rect">
            <a:avLst/>
          </a:prstGeom>
          <a:noFill/>
          <a:ln w="9525">
            <a:noFill/>
            <a:miter lim="800000"/>
            <a:headEnd/>
            <a:tailEnd/>
          </a:ln>
        </p:spPr>
      </p:pic>
      <p:pic>
        <p:nvPicPr>
          <p:cNvPr id="23556" name="Picture 6"/>
          <p:cNvPicPr>
            <a:picLocks noChangeAspect="1" noChangeArrowheads="1"/>
          </p:cNvPicPr>
          <p:nvPr/>
        </p:nvPicPr>
        <p:blipFill>
          <a:blip r:embed="rId4" cstate="print"/>
          <a:srcRect/>
          <a:stretch>
            <a:fillRect/>
          </a:stretch>
        </p:blipFill>
        <p:spPr bwMode="auto">
          <a:xfrm>
            <a:off x="3962400" y="4876800"/>
            <a:ext cx="51816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Command and strategy</a:t>
            </a:r>
            <a:endParaRPr lang="en-US" dirty="0"/>
          </a:p>
        </p:txBody>
      </p:sp>
      <p:pic>
        <p:nvPicPr>
          <p:cNvPr id="4" name="Content Placeholder 3" descr="jw-06-designpatternsf1.jpg"/>
          <p:cNvPicPr>
            <a:picLocks noGrp="1" noChangeAspect="1"/>
          </p:cNvPicPr>
          <p:nvPr>
            <p:ph idx="1"/>
          </p:nvPr>
        </p:nvPicPr>
        <p:blipFill>
          <a:blip r:embed="rId3" cstate="print"/>
          <a:stretch>
            <a:fillRect/>
          </a:stretch>
        </p:blipFill>
        <p:spPr>
          <a:xfrm>
            <a:off x="0" y="1219200"/>
            <a:ext cx="9144000" cy="5181600"/>
          </a:xfrm>
        </p:spPr>
      </p:pic>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Good Design vs Bad Design</a:t>
            </a:r>
            <a:endParaRPr lang="en-US" dirty="0"/>
          </a:p>
        </p:txBody>
      </p:sp>
      <p:pic>
        <p:nvPicPr>
          <p:cNvPr id="4" name="Content Placeholder 3" descr="scalability2.jpg"/>
          <p:cNvPicPr>
            <a:picLocks noGrp="1" noChangeAspect="1"/>
          </p:cNvPicPr>
          <p:nvPr>
            <p:ph idx="1"/>
          </p:nvPr>
        </p:nvPicPr>
        <p:blipFill>
          <a:blip r:embed="rId3" cstate="print"/>
          <a:stretch>
            <a:fillRect/>
          </a:stretch>
        </p:blipFill>
        <p:spPr>
          <a:xfrm>
            <a:off x="0" y="1219200"/>
            <a:ext cx="5943600" cy="5638800"/>
          </a:xfrm>
        </p:spPr>
      </p:pic>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
        <p:nvSpPr>
          <p:cNvPr id="5" name="TextBox 4"/>
          <p:cNvSpPr txBox="1"/>
          <p:nvPr/>
        </p:nvSpPr>
        <p:spPr>
          <a:xfrm>
            <a:off x="6019800" y="3048000"/>
            <a:ext cx="2971799" cy="1754326"/>
          </a:xfrm>
          <a:prstGeom prst="rect">
            <a:avLst/>
          </a:prstGeom>
          <a:noFill/>
        </p:spPr>
        <p:txBody>
          <a:bodyPr wrap="square" rtlCol="0">
            <a:spAutoFit/>
          </a:bodyPr>
          <a:lstStyle/>
          <a:p>
            <a:pPr>
              <a:buFont typeface="Arial" pitchFamily="34" charset="0"/>
              <a:buChar char="•"/>
            </a:pPr>
            <a:r>
              <a:rPr lang="en-US" sz="3600" dirty="0" smtClean="0"/>
              <a:t> Scalability</a:t>
            </a:r>
          </a:p>
          <a:p>
            <a:pPr>
              <a:buFont typeface="Arial" pitchFamily="34" charset="0"/>
              <a:buChar char="•"/>
            </a:pPr>
            <a:r>
              <a:rPr lang="en-US" sz="3600" dirty="0" smtClean="0"/>
              <a:t> Reliability</a:t>
            </a:r>
          </a:p>
          <a:p>
            <a:pPr>
              <a:buFont typeface="Arial" pitchFamily="34" charset="0"/>
              <a:buChar char="•"/>
            </a:pPr>
            <a:r>
              <a:rPr lang="en-US" sz="3600" dirty="0" smtClean="0"/>
              <a:t> Availability</a:t>
            </a:r>
            <a:endParaRPr lang="en-US" sz="3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43000"/>
            <a:ext cx="9144000" cy="54102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8229600" cy="1143000"/>
          </a:xfrm>
        </p:spPr>
        <p:txBody>
          <a:bodyPr/>
          <a:lstStyle/>
          <a:p>
            <a:r>
              <a:rPr lang="en-US" dirty="0" smtClean="0"/>
              <a:t>Solution: Command </a:t>
            </a:r>
            <a:r>
              <a:rPr lang="en-US" dirty="0" err="1" smtClean="0"/>
              <a:t>Stratergy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pic>
        <p:nvPicPr>
          <p:cNvPr id="2050" name="Picture 2" descr="Figure 7.9"/>
          <p:cNvPicPr>
            <a:picLocks noChangeAspect="1" noChangeArrowheads="1"/>
          </p:cNvPicPr>
          <p:nvPr/>
        </p:nvPicPr>
        <p:blipFill>
          <a:blip r:embed="rId2" cstate="print"/>
          <a:srcRect/>
          <a:stretch>
            <a:fillRect/>
          </a:stretch>
        </p:blipFill>
        <p:spPr bwMode="auto">
          <a:xfrm>
            <a:off x="0" y="1371600"/>
            <a:ext cx="91440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800" dirty="0" smtClean="0"/>
              <a:t>Command Strategy</a:t>
            </a:r>
            <a:endParaRPr lang="en-US" sz="4800" dirty="0"/>
          </a:p>
        </p:txBody>
      </p:sp>
      <p:sp>
        <p:nvSpPr>
          <p:cNvPr id="3" name="Content Placeholder 2"/>
          <p:cNvSpPr>
            <a:spLocks noGrp="1"/>
          </p:cNvSpPr>
          <p:nvPr>
            <p:ph idx="1"/>
          </p:nvPr>
        </p:nvSpPr>
        <p:spPr>
          <a:xfrm>
            <a:off x="0" y="1371600"/>
            <a:ext cx="9144000" cy="4709160"/>
          </a:xfrm>
        </p:spPr>
        <p:txBody>
          <a:bodyPr/>
          <a:lstStyle/>
          <a:p>
            <a:r>
              <a:rPr lang="en-US" sz="2400" dirty="0" smtClean="0"/>
              <a:t>Logic to handle individual requests moved out of the Front Controller Servlet.</a:t>
            </a:r>
          </a:p>
          <a:p>
            <a:pPr lvl="1"/>
            <a:r>
              <a:rPr lang="en-US" sz="2400" dirty="0" smtClean="0"/>
              <a:t>Placed in separate lightweight components</a:t>
            </a:r>
          </a:p>
          <a:p>
            <a:r>
              <a:rPr lang="en-US" sz="2400" dirty="0" smtClean="0"/>
              <a:t>Each component represents a specific command or action</a:t>
            </a:r>
          </a:p>
          <a:p>
            <a:pPr lvl="1"/>
            <a:r>
              <a:rPr lang="en-US" sz="2400" dirty="0" smtClean="0"/>
              <a:t>Encapsulates the logic to perform the action</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Command Strategy</a:t>
            </a:r>
            <a:endParaRPr lang="en-US" dirty="0"/>
          </a:p>
        </p:txBody>
      </p:sp>
      <p:sp>
        <p:nvSpPr>
          <p:cNvPr id="3" name="Content Placeholder 2"/>
          <p:cNvSpPr>
            <a:spLocks noGrp="1"/>
          </p:cNvSpPr>
          <p:nvPr>
            <p:ph idx="1"/>
          </p:nvPr>
        </p:nvSpPr>
        <p:spPr>
          <a:xfrm>
            <a:off x="0" y="1143000"/>
            <a:ext cx="9144000" cy="4876800"/>
          </a:xfrm>
        </p:spPr>
        <p:txBody>
          <a:bodyPr>
            <a:normAutofit fontScale="55000" lnSpcReduction="20000"/>
          </a:bodyPr>
          <a:lstStyle/>
          <a:p>
            <a:endParaRPr lang="en-US" dirty="0" smtClean="0"/>
          </a:p>
          <a:p>
            <a:r>
              <a:rPr lang="en-US" sz="4400" dirty="0" smtClean="0"/>
              <a:t>Handling of requests delegated to actions by the Front Controller</a:t>
            </a:r>
          </a:p>
          <a:p>
            <a:r>
              <a:rPr lang="en-US" sz="4400" dirty="0" smtClean="0"/>
              <a:t>Front Controller </a:t>
            </a:r>
            <a:r>
              <a:rPr lang="en-US" sz="4400" dirty="0" err="1" smtClean="0"/>
              <a:t>Servlet</a:t>
            </a:r>
            <a:r>
              <a:rPr lang="en-US" sz="4400" dirty="0" smtClean="0"/>
              <a:t> no longer bloated</a:t>
            </a:r>
          </a:p>
          <a:p>
            <a:pPr lvl="1"/>
            <a:r>
              <a:rPr lang="en-US" sz="4400" dirty="0" smtClean="0"/>
              <a:t>Controller is simply a action and view dispatcher</a:t>
            </a:r>
          </a:p>
          <a:p>
            <a:pPr lvl="1"/>
            <a:r>
              <a:rPr lang="en-US" sz="4400" dirty="0" smtClean="0"/>
              <a:t>Controller receives request from View</a:t>
            </a:r>
          </a:p>
          <a:p>
            <a:pPr lvl="1"/>
            <a:r>
              <a:rPr lang="en-US" sz="4400" dirty="0" smtClean="0"/>
              <a:t>Controller passes on request to Action</a:t>
            </a:r>
          </a:p>
          <a:p>
            <a:pPr lvl="1"/>
            <a:r>
              <a:rPr lang="en-US" sz="4400" dirty="0" smtClean="0"/>
              <a:t>Action modifies state of the Model</a:t>
            </a:r>
          </a:p>
          <a:p>
            <a:pPr lvl="1"/>
            <a:r>
              <a:rPr lang="en-US" sz="4400" dirty="0" smtClean="0"/>
              <a:t>Controller dispatches to View </a:t>
            </a:r>
          </a:p>
          <a:p>
            <a:pPr lvl="1"/>
            <a:r>
              <a:rPr lang="en-US" sz="4400" dirty="0" smtClean="0"/>
              <a:t>View renders Model</a:t>
            </a:r>
          </a:p>
          <a:p>
            <a:r>
              <a:rPr lang="en-US" sz="4400" dirty="0" smtClean="0"/>
              <a:t>Externalize mapping of requests to actions</a:t>
            </a:r>
          </a:p>
          <a:p>
            <a:pPr lvl="1"/>
            <a:r>
              <a:rPr lang="en-US" sz="4400" dirty="0" smtClean="0"/>
              <a:t>Pass a parameter with the request</a:t>
            </a:r>
          </a:p>
          <a:p>
            <a:pPr lvl="1"/>
            <a:r>
              <a:rPr lang="en-US" sz="4400" dirty="0" smtClean="0"/>
              <a:t>Controller maps this to a concrete action at request time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0600"/>
          </a:xfrm>
        </p:spPr>
        <p:txBody>
          <a:bodyPr>
            <a:normAutofit/>
          </a:bodyPr>
          <a:lstStyle/>
          <a:p>
            <a:pPr algn="l"/>
            <a:r>
              <a:rPr lang="en-US" sz="5400" dirty="0" smtClean="0">
                <a:solidFill>
                  <a:srgbClr val="C00000"/>
                </a:solidFill>
              </a:rPr>
              <a:t>View Helper</a:t>
            </a:r>
            <a:endParaRPr lang="en-US" sz="5400" dirty="0">
              <a:solidFill>
                <a:srgbClr val="C00000"/>
              </a:solidFill>
            </a:endParaRPr>
          </a:p>
        </p:txBody>
      </p:sp>
      <p:pic>
        <p:nvPicPr>
          <p:cNvPr id="4" name="Content Placeholder 3" descr="petrol_attendant2.JPG"/>
          <p:cNvPicPr>
            <a:picLocks noGrp="1" noChangeAspect="1"/>
          </p:cNvPicPr>
          <p:nvPr>
            <p:ph idx="1"/>
          </p:nvPr>
        </p:nvPicPr>
        <p:blipFill>
          <a:blip r:embed="rId3" cstate="print"/>
          <a:stretch>
            <a:fillRect/>
          </a:stretch>
        </p:blipFill>
        <p:spPr>
          <a:xfrm>
            <a:off x="4572000" y="1219200"/>
            <a:ext cx="4572000" cy="5257800"/>
          </a:xfrm>
        </p:spPr>
      </p:pic>
      <p:sp>
        <p:nvSpPr>
          <p:cNvPr id="6" name="Slide Number Placeholder 5"/>
          <p:cNvSpPr>
            <a:spLocks noGrp="1"/>
          </p:cNvSpPr>
          <p:nvPr>
            <p:ph type="sldNum" sz="quarter" idx="12"/>
          </p:nvPr>
        </p:nvSpPr>
        <p:spPr/>
        <p:txBody>
          <a:bodyPr/>
          <a:lstStyle/>
          <a:p>
            <a:fld id="{B6F15528-21DE-4FAA-801E-634DDDAF4B2B}" type="slidenum">
              <a:rPr lang="en-US" smtClean="0"/>
              <a:pPr/>
              <a:t>43</a:t>
            </a:fld>
            <a:endParaRPr lang="en-US"/>
          </a:p>
        </p:txBody>
      </p:sp>
      <p:pic>
        <p:nvPicPr>
          <p:cNvPr id="5" name="Picture 4" descr="Front-Office.jpg"/>
          <p:cNvPicPr>
            <a:picLocks noChangeAspect="1"/>
          </p:cNvPicPr>
          <p:nvPr/>
        </p:nvPicPr>
        <p:blipFill>
          <a:blip r:embed="rId4" cstate="print"/>
          <a:stretch>
            <a:fillRect/>
          </a:stretch>
        </p:blipFill>
        <p:spPr>
          <a:xfrm>
            <a:off x="0" y="1219200"/>
            <a:ext cx="4286250" cy="5257800"/>
          </a:xfrm>
          <a:prstGeom prst="rect">
            <a:avLst/>
          </a:prstGeom>
        </p:spPr>
      </p:pic>
      <p:sp>
        <p:nvSpPr>
          <p:cNvPr id="7" name="Rectangle 4"/>
          <p:cNvSpPr>
            <a:spLocks noChangeArrowheads="1"/>
          </p:cNvSpPr>
          <p:nvPr/>
        </p:nvSpPr>
        <p:spPr bwMode="auto">
          <a:xfrm>
            <a:off x="-457200" y="914400"/>
            <a:ext cx="9991725" cy="338138"/>
          </a:xfrm>
          <a:prstGeom prst="rect">
            <a:avLst/>
          </a:prstGeom>
          <a:noFill/>
          <a:ln w="9525" algn="ctr">
            <a:noFill/>
            <a:miter lim="800000"/>
            <a:headEnd/>
            <a:tailEnd/>
          </a:ln>
        </p:spPr>
        <p:txBody>
          <a:bodyPr>
            <a:spAutoFit/>
          </a:bodyPr>
          <a:lstStyle/>
          <a:p>
            <a:pPr lvl="1"/>
            <a:r>
              <a:rPr lang="en-US" sz="1600" dirty="0">
                <a:solidFill>
                  <a:srgbClr val="FFFF00"/>
                </a:solidFill>
              </a:rPr>
              <a:t>View Helper </a:t>
            </a:r>
            <a:r>
              <a:rPr lang="en-US" sz="1600" dirty="0">
                <a:solidFill>
                  <a:srgbClr val="FF0000"/>
                </a:solidFill>
              </a:rPr>
              <a:t>encapsulates</a:t>
            </a:r>
            <a:r>
              <a:rPr lang="en-US" sz="1600" dirty="0">
                <a:solidFill>
                  <a:srgbClr val="FFFF00"/>
                </a:solidFill>
              </a:rPr>
              <a:t> logic that is not related to presentation formatting into </a:t>
            </a:r>
            <a:r>
              <a:rPr lang="en-US" sz="1600" dirty="0">
                <a:solidFill>
                  <a:srgbClr val="FF0000"/>
                </a:solidFill>
              </a:rPr>
              <a:t>Helper</a:t>
            </a:r>
            <a:r>
              <a:rPr lang="en-US" sz="1600" dirty="0">
                <a:solidFill>
                  <a:srgbClr val="FFFF00"/>
                </a:solidFill>
              </a:rPr>
              <a:t> </a:t>
            </a:r>
            <a:r>
              <a:rPr lang="en-US" sz="1600" dirty="0">
                <a:solidFill>
                  <a:srgbClr val="FF0000"/>
                </a:solidFill>
              </a:rPr>
              <a:t>components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548640" lvl="1" indent="-411480">
              <a:buClr>
                <a:schemeClr val="tx1">
                  <a:shade val="95000"/>
                </a:schemeClr>
              </a:buClr>
              <a:buSzPct val="65000"/>
              <a:buFont typeface="Wingdings 2"/>
              <a:buChar char=""/>
            </a:pPr>
            <a:r>
              <a:rPr lang="en-US" sz="1800" b="1" dirty="0" smtClean="0">
                <a:solidFill>
                  <a:schemeClr val="hlink"/>
                </a:solidFill>
              </a:rPr>
              <a:t>Context:</a:t>
            </a:r>
            <a:r>
              <a:rPr lang="en-US" sz="1800" b="1" dirty="0" smtClean="0"/>
              <a:t> </a:t>
            </a:r>
            <a:r>
              <a:rPr lang="en-US" sz="1800" dirty="0" smtClean="0"/>
              <a:t>The </a:t>
            </a:r>
            <a:r>
              <a:rPr lang="en-US" sz="1800" dirty="0"/>
              <a:t>system creates presentation content, which requires processing of dynamic business data</a:t>
            </a:r>
            <a:r>
              <a:rPr lang="en-US" sz="1800" dirty="0" smtClean="0"/>
              <a:t>.</a:t>
            </a:r>
          </a:p>
          <a:p>
            <a:pPr marL="548640" lvl="1" indent="-411480">
              <a:buClr>
                <a:schemeClr val="tx1">
                  <a:shade val="95000"/>
                </a:schemeClr>
              </a:buClr>
              <a:buSzPct val="65000"/>
              <a:buFont typeface="Wingdings 2"/>
              <a:buChar char=""/>
            </a:pPr>
            <a:endParaRPr lang="en-US" sz="1800" dirty="0"/>
          </a:p>
          <a:p>
            <a:pPr lvl="1" algn="just"/>
            <a:r>
              <a:rPr lang="en-US" sz="1800" b="1" dirty="0">
                <a:solidFill>
                  <a:schemeClr val="hlink"/>
                </a:solidFill>
              </a:rPr>
              <a:t>Problem:</a:t>
            </a:r>
            <a:r>
              <a:rPr lang="en-US" sz="1800" b="1" dirty="0"/>
              <a:t> </a:t>
            </a:r>
            <a:r>
              <a:rPr lang="en-US" sz="1800" dirty="0"/>
              <a:t>Presentation tier changes occur often and are difficult to develop and maintain when business data access logic and presentation formatting logic are interwoven. This makes the system less flexible, less reusable, and generally less resilient to change.</a:t>
            </a:r>
          </a:p>
          <a:p>
            <a:pPr lvl="1" algn="just"/>
            <a:r>
              <a:rPr lang="en-US" sz="1800" dirty="0"/>
              <a:t>»Intermingling the business and systems logic with the view processing reduces modularity and also provides a poor separation of roles among Web production and software development teams.</a:t>
            </a:r>
          </a:p>
          <a:p>
            <a:pPr marL="548640" lvl="1" indent="-411480">
              <a:buClr>
                <a:schemeClr val="tx1">
                  <a:shade val="95000"/>
                </a:schemeClr>
              </a:buClr>
              <a:buSzPct val="65000"/>
              <a:buFont typeface="Wingdings 2"/>
              <a:buChar char=""/>
            </a:pPr>
            <a:endParaRPr lang="en-US" sz="1800"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322006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Classes : View Helper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pic>
        <p:nvPicPr>
          <p:cNvPr id="5" name="Picture 4" descr="VHMainClass.gif"/>
          <p:cNvPicPr>
            <a:picLocks noChangeAspect="1"/>
          </p:cNvPicPr>
          <p:nvPr/>
        </p:nvPicPr>
        <p:blipFill>
          <a:blip r:embed="rId3" cstate="print"/>
          <a:stretch>
            <a:fillRect/>
          </a:stretch>
        </p:blipFill>
        <p:spPr>
          <a:xfrm>
            <a:off x="0" y="1143000"/>
            <a:ext cx="9144000" cy="52578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5400" dirty="0" smtClean="0"/>
              <a:t>View Helper</a:t>
            </a:r>
            <a:endParaRPr lang="en-US" sz="5400" dirty="0"/>
          </a:p>
        </p:txBody>
      </p:sp>
      <p:sp>
        <p:nvSpPr>
          <p:cNvPr id="3" name="Content Placeholder 2"/>
          <p:cNvSpPr>
            <a:spLocks noGrp="1"/>
          </p:cNvSpPr>
          <p:nvPr>
            <p:ph idx="1"/>
          </p:nvPr>
        </p:nvSpPr>
        <p:spPr>
          <a:xfrm>
            <a:off x="0" y="1295400"/>
            <a:ext cx="9144000" cy="2438400"/>
          </a:xfrm>
        </p:spPr>
        <p:txBody>
          <a:bodyPr/>
          <a:lstStyle/>
          <a:p>
            <a:r>
              <a:rPr lang="en-US" sz="2400" dirty="0" smtClean="0"/>
              <a:t>Reduce the amount of presentation logic coded directly into the view</a:t>
            </a:r>
          </a:p>
          <a:p>
            <a:pPr lvl="1"/>
            <a:r>
              <a:rPr lang="en-US" sz="2400" dirty="0" smtClean="0"/>
              <a:t>Retrieval of data to display (e.g. from the model)</a:t>
            </a:r>
          </a:p>
          <a:p>
            <a:pPr lvl="1"/>
            <a:r>
              <a:rPr lang="en-US" sz="2400" dirty="0" smtClean="0"/>
              <a:t>Presentation logic (e.g. hiding information)</a:t>
            </a:r>
          </a:p>
          <a:p>
            <a:pPr lvl="1"/>
            <a:r>
              <a:rPr lang="en-US" sz="2400" dirty="0" smtClean="0"/>
              <a:t>General logic (e.g. iterating, etc)</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5" name="Picture 3"/>
          <p:cNvPicPr>
            <a:picLocks noChangeAspect="1" noChangeArrowheads="1"/>
          </p:cNvPicPr>
          <p:nvPr/>
        </p:nvPicPr>
        <p:blipFill>
          <a:blip r:embed="rId3" cstate="print"/>
          <a:srcRect/>
          <a:stretch>
            <a:fillRect/>
          </a:stretch>
        </p:blipFill>
        <p:spPr bwMode="auto">
          <a:xfrm>
            <a:off x="4724400" y="3886200"/>
            <a:ext cx="4419600" cy="2590800"/>
          </a:xfrm>
          <a:prstGeom prst="rect">
            <a:avLst/>
          </a:prstGeom>
          <a:noFill/>
          <a:ln w="9525">
            <a:noFill/>
            <a:miter lim="800000"/>
            <a:headEnd/>
            <a:tailEnd/>
          </a:ln>
        </p:spPr>
      </p:pic>
      <p:sp>
        <p:nvSpPr>
          <p:cNvPr id="6" name="Cloud 5"/>
          <p:cNvSpPr/>
          <p:nvPr/>
        </p:nvSpPr>
        <p:spPr>
          <a:xfrm>
            <a:off x="457200" y="3733800"/>
            <a:ext cx="3581400" cy="2743200"/>
          </a:xfrm>
          <a:prstGeom prst="cloud">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FF0000"/>
                </a:solidFill>
              </a:rPr>
              <a:t>JavaBeans &amp;  Custom Tags</a:t>
            </a:r>
            <a:endParaRPr 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Sequence : View Helper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pic>
        <p:nvPicPr>
          <p:cNvPr id="5122" name="Picture 2" descr="Figure 7.12"/>
          <p:cNvPicPr>
            <a:picLocks noChangeAspect="1" noChangeArrowheads="1"/>
          </p:cNvPicPr>
          <p:nvPr/>
        </p:nvPicPr>
        <p:blipFill>
          <a:blip r:embed="rId2" cstate="print"/>
          <a:srcRect/>
          <a:stretch>
            <a:fillRect/>
          </a:stretch>
        </p:blipFill>
        <p:spPr bwMode="auto">
          <a:xfrm>
            <a:off x="0" y="1143000"/>
            <a:ext cx="91440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5400" dirty="0" smtClean="0"/>
              <a:t>View Helper</a:t>
            </a:r>
            <a:endParaRPr lang="en-US" sz="5400" dirty="0"/>
          </a:p>
        </p:txBody>
      </p:sp>
      <p:sp>
        <p:nvSpPr>
          <p:cNvPr id="3" name="Content Placeholder 2"/>
          <p:cNvSpPr>
            <a:spLocks noGrp="1"/>
          </p:cNvSpPr>
          <p:nvPr>
            <p:ph idx="1"/>
          </p:nvPr>
        </p:nvSpPr>
        <p:spPr>
          <a:xfrm>
            <a:off x="0" y="1143001"/>
            <a:ext cx="8686800" cy="3200400"/>
          </a:xfrm>
        </p:spPr>
        <p:txBody>
          <a:bodyPr>
            <a:normAutofit/>
          </a:bodyPr>
          <a:lstStyle/>
          <a:p>
            <a:pPr algn="just">
              <a:buNone/>
            </a:pPr>
            <a:r>
              <a:rPr lang="en-US" dirty="0" smtClean="0"/>
              <a:t>•To A</a:t>
            </a:r>
            <a:r>
              <a:rPr lang="en-US" sz="2400" dirty="0" smtClean="0"/>
              <a:t>dopt the View Helper pattern..</a:t>
            </a:r>
          </a:p>
          <a:p>
            <a:pPr lvl="1" algn="just"/>
            <a:r>
              <a:rPr lang="en-US" sz="2400" dirty="0" smtClean="0"/>
              <a:t>Implement logic as </a:t>
            </a:r>
            <a:r>
              <a:rPr lang="en-US" sz="2400" b="1" dirty="0" smtClean="0"/>
              <a:t>JavaBeans</a:t>
            </a:r>
            <a:r>
              <a:rPr lang="en-US" sz="2400" dirty="0" smtClean="0"/>
              <a:t> or, preferably, as JSP standard actions or </a:t>
            </a:r>
            <a:r>
              <a:rPr lang="en-US" sz="2400" b="1" dirty="0" smtClean="0"/>
              <a:t>custom tags</a:t>
            </a:r>
          </a:p>
          <a:p>
            <a:pPr lvl="1" algn="just"/>
            <a:r>
              <a:rPr lang="en-US" sz="2400" dirty="0" smtClean="0"/>
              <a:t>Provides separation between content and presentation of that content</a:t>
            </a:r>
          </a:p>
          <a:p>
            <a:pPr lvl="1" algn="just"/>
            <a:r>
              <a:rPr lang="en-US" sz="2400" dirty="0" smtClean="0"/>
              <a:t>Can provide a more natural interface to the page author</a:t>
            </a:r>
          </a:p>
          <a:p>
            <a:pPr lvl="1" algn="just"/>
            <a:r>
              <a:rPr lang="en-US" sz="2400" dirty="0" smtClean="0"/>
              <a:t>Eliminates a “copy and paste” style of reuse</a:t>
            </a:r>
          </a:p>
          <a:p>
            <a:pPr algn="just"/>
            <a:endParaRPr lang="en-US" dirty="0" smtClean="0"/>
          </a:p>
          <a:p>
            <a:pPr algn="just"/>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48</a:t>
            </a:fld>
            <a:endParaRPr lang="en-US"/>
          </a:p>
        </p:txBody>
      </p:sp>
      <p:pic>
        <p:nvPicPr>
          <p:cNvPr id="4" name="Picture 2"/>
          <p:cNvPicPr>
            <a:picLocks noChangeAspect="1" noChangeArrowheads="1"/>
          </p:cNvPicPr>
          <p:nvPr/>
        </p:nvPicPr>
        <p:blipFill>
          <a:blip r:embed="rId2" cstate="print"/>
          <a:srcRect/>
          <a:stretch>
            <a:fillRect/>
          </a:stretch>
        </p:blipFill>
        <p:spPr bwMode="auto">
          <a:xfrm>
            <a:off x="1981200" y="4495800"/>
            <a:ext cx="5715000" cy="1905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Autofit/>
          </a:bodyPr>
          <a:lstStyle/>
          <a:p>
            <a:pPr algn="l"/>
            <a:r>
              <a:rPr lang="en-US" sz="6000" dirty="0" smtClean="0"/>
              <a:t>View Helper</a:t>
            </a:r>
            <a:endParaRPr lang="en-US" sz="6000" dirty="0"/>
          </a:p>
        </p:txBody>
      </p:sp>
      <p:sp>
        <p:nvSpPr>
          <p:cNvPr id="3" name="Content Placeholder 2"/>
          <p:cNvSpPr>
            <a:spLocks noGrp="1"/>
          </p:cNvSpPr>
          <p:nvPr>
            <p:ph idx="1"/>
          </p:nvPr>
        </p:nvSpPr>
        <p:spPr>
          <a:xfrm>
            <a:off x="0" y="1676400"/>
            <a:ext cx="4267200" cy="4724400"/>
          </a:xfrm>
          <a:solidFill>
            <a:schemeClr val="accent3">
              <a:lumMod val="60000"/>
              <a:lumOff val="40000"/>
            </a:schemeClr>
          </a:solidFill>
        </p:spPr>
        <p:txBody>
          <a:bodyPr>
            <a:normAutofit/>
          </a:bodyPr>
          <a:lstStyle/>
          <a:p>
            <a:pPr>
              <a:buNone/>
            </a:pPr>
            <a:r>
              <a:rPr lang="en-US" sz="2000" dirty="0" smtClean="0"/>
              <a:t>&lt;%</a:t>
            </a:r>
          </a:p>
          <a:p>
            <a:pPr>
              <a:buNone/>
            </a:pPr>
            <a:r>
              <a:rPr lang="en-US" sz="2000" dirty="0" smtClean="0"/>
              <a:t>String s;</a:t>
            </a:r>
          </a:p>
          <a:p>
            <a:pPr>
              <a:buNone/>
            </a:pPr>
            <a:r>
              <a:rPr lang="en-US" sz="2000" dirty="0" smtClean="0"/>
              <a:t>Iterator it = myCollection.iterator();</a:t>
            </a:r>
          </a:p>
          <a:p>
            <a:pPr>
              <a:buNone/>
            </a:pPr>
            <a:r>
              <a:rPr lang="en-US" sz="2000" dirty="0" smtClean="0"/>
              <a:t>while (it.hasNext()) </a:t>
            </a:r>
          </a:p>
          <a:p>
            <a:pPr>
              <a:buNone/>
            </a:pPr>
            <a:r>
              <a:rPr lang="en-US" sz="2000" dirty="0" smtClean="0"/>
              <a:t>{</a:t>
            </a:r>
          </a:p>
          <a:p>
            <a:pPr>
              <a:buNone/>
            </a:pPr>
            <a:r>
              <a:rPr lang="en-US" sz="2000" dirty="0" smtClean="0"/>
              <a:t>s = (String)</a:t>
            </a:r>
            <a:r>
              <a:rPr lang="en-US" sz="2000" dirty="0" err="1" smtClean="0"/>
              <a:t>it.next</a:t>
            </a:r>
            <a:r>
              <a:rPr lang="en-US" sz="2000" dirty="0" smtClean="0"/>
              <a:t>();</a:t>
            </a:r>
          </a:p>
          <a:p>
            <a:pPr>
              <a:buNone/>
            </a:pPr>
            <a:r>
              <a:rPr lang="en-US" sz="2000" dirty="0" smtClean="0"/>
              <a:t>%&gt;</a:t>
            </a:r>
          </a:p>
          <a:p>
            <a:pPr>
              <a:buNone/>
            </a:pPr>
            <a:r>
              <a:rPr lang="en-US" sz="2000" dirty="0" smtClean="0"/>
              <a:t>some body to be iterated over</a:t>
            </a:r>
          </a:p>
          <a:p>
            <a:pPr>
              <a:buNone/>
            </a:pPr>
            <a:r>
              <a:rPr lang="en-US" sz="2000" dirty="0" smtClean="0"/>
              <a:t>&lt;%</a:t>
            </a:r>
          </a:p>
          <a:p>
            <a:pPr>
              <a:buNone/>
            </a:pPr>
            <a:r>
              <a:rPr lang="en-US" sz="2000" dirty="0" smtClean="0"/>
              <a:t>}</a:t>
            </a:r>
          </a:p>
          <a:p>
            <a:pPr>
              <a:buNone/>
            </a:pPr>
            <a:r>
              <a:rPr lang="en-US" sz="2000" dirty="0" smtClean="0"/>
              <a:t>%&gt;</a:t>
            </a:r>
          </a:p>
          <a:p>
            <a:endParaRPr lang="en-US" dirty="0" smtClean="0"/>
          </a:p>
        </p:txBody>
      </p:sp>
      <p:sp>
        <p:nvSpPr>
          <p:cNvPr id="7" name="Slide Number Placeholder 6"/>
          <p:cNvSpPr>
            <a:spLocks noGrp="1"/>
          </p:cNvSpPr>
          <p:nvPr>
            <p:ph type="sldNum" sz="quarter" idx="12"/>
          </p:nvPr>
        </p:nvSpPr>
        <p:spPr/>
        <p:txBody>
          <a:bodyPr/>
          <a:lstStyle/>
          <a:p>
            <a:fld id="{B6F15528-21DE-4FAA-801E-634DDDAF4B2B}" type="slidenum">
              <a:rPr lang="en-US" smtClean="0"/>
              <a:pPr/>
              <a:t>49</a:t>
            </a:fld>
            <a:endParaRPr lang="en-US"/>
          </a:p>
        </p:txBody>
      </p:sp>
      <p:sp>
        <p:nvSpPr>
          <p:cNvPr id="4" name="Content Placeholder 2"/>
          <p:cNvSpPr txBox="1">
            <a:spLocks/>
          </p:cNvSpPr>
          <p:nvPr/>
        </p:nvSpPr>
        <p:spPr>
          <a:xfrm>
            <a:off x="4648200" y="1676400"/>
            <a:ext cx="4495800" cy="4724400"/>
          </a:xfrm>
          <a:prstGeom prst="rect">
            <a:avLst/>
          </a:prstGeom>
          <a:solidFill>
            <a:schemeClr val="accent3">
              <a:lumMod val="60000"/>
              <a:lumOff val="40000"/>
            </a:schemeClr>
          </a:solidFill>
        </p:spPr>
        <p:txBody>
          <a:bodyPr vert="horz" lIns="91440" tIns="45720" rIns="91440" bIns="45720" rtlCol="0">
            <a:normAutofit/>
          </a:bodyPr>
          <a:lstStyle/>
          <a:p>
            <a:r>
              <a:rPr lang="en-US" sz="2400" b="1" dirty="0" smtClean="0"/>
              <a:t>&lt;iterate id=“s” type=“</a:t>
            </a:r>
            <a:r>
              <a:rPr lang="en-US" sz="2400" b="1" dirty="0" err="1" smtClean="0"/>
              <a:t>java.lang.String</a:t>
            </a:r>
            <a:r>
              <a:rPr lang="en-US" sz="2400" b="1" dirty="0" smtClean="0"/>
              <a:t>”</a:t>
            </a:r>
          </a:p>
          <a:p>
            <a:r>
              <a:rPr lang="en-US" sz="2400" b="1" dirty="0" smtClean="0"/>
              <a:t>collection</a:t>
            </a:r>
            <a:r>
              <a:rPr lang="en-US" b="1" dirty="0" smtClean="0">
                <a:solidFill>
                  <a:schemeClr val="accent5">
                    <a:lumMod val="50000"/>
                  </a:schemeClr>
                </a:solidFill>
              </a:rPr>
              <a:t>=“&lt;%=myCollection%&gt;</a:t>
            </a:r>
            <a:r>
              <a:rPr lang="en-US" sz="2400" b="1" dirty="0" smtClean="0"/>
              <a:t>”/&gt;</a:t>
            </a:r>
          </a:p>
          <a:p>
            <a:endParaRPr lang="en-US" sz="2400" b="1" dirty="0" smtClean="0"/>
          </a:p>
          <a:p>
            <a:r>
              <a:rPr lang="en-US" sz="2400" dirty="0" smtClean="0"/>
              <a:t>some body to be iterated over</a:t>
            </a:r>
          </a:p>
          <a:p>
            <a:r>
              <a:rPr lang="en-US" sz="2400" b="1" dirty="0" smtClean="0"/>
              <a:t>&lt;/iterate&gt;</a:t>
            </a:r>
          </a:p>
          <a:p>
            <a:endParaRPr lang="en-US" dirty="0" smtClean="0"/>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533400" y="1143000"/>
            <a:ext cx="3048000" cy="523220"/>
          </a:xfrm>
          <a:prstGeom prst="rect">
            <a:avLst/>
          </a:prstGeom>
          <a:noFill/>
        </p:spPr>
        <p:txBody>
          <a:bodyPr wrap="square" rtlCol="0">
            <a:spAutoFit/>
          </a:bodyPr>
          <a:lstStyle/>
          <a:p>
            <a:r>
              <a:rPr lang="en-US" sz="2800" dirty="0" smtClean="0"/>
              <a:t>Typical JSP Code</a:t>
            </a:r>
            <a:endParaRPr lang="en-US" sz="2800" dirty="0"/>
          </a:p>
        </p:txBody>
      </p:sp>
      <p:sp>
        <p:nvSpPr>
          <p:cNvPr id="6" name="TextBox 5"/>
          <p:cNvSpPr txBox="1"/>
          <p:nvPr/>
        </p:nvSpPr>
        <p:spPr>
          <a:xfrm>
            <a:off x="5105400" y="1143000"/>
            <a:ext cx="4038600" cy="523220"/>
          </a:xfrm>
          <a:prstGeom prst="rect">
            <a:avLst/>
          </a:prstGeom>
          <a:noFill/>
        </p:spPr>
        <p:txBody>
          <a:bodyPr wrap="square" rtlCol="0">
            <a:spAutoFit/>
          </a:bodyPr>
          <a:lstStyle/>
          <a:p>
            <a:r>
              <a:rPr lang="en-US" sz="2800" dirty="0" smtClean="0"/>
              <a:t>Custom tags Approach</a:t>
            </a:r>
            <a:endParaRPr 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Good Design vs Bad Design</a:t>
            </a:r>
            <a:endParaRPr lang="en-US" dirty="0"/>
          </a:p>
        </p:txBody>
      </p:sp>
      <p:pic>
        <p:nvPicPr>
          <p:cNvPr id="4" name="Content Placeholder 3" descr="sb10068451j-001.jpg"/>
          <p:cNvPicPr>
            <a:picLocks noGrp="1" noChangeAspect="1"/>
          </p:cNvPicPr>
          <p:nvPr>
            <p:ph idx="1"/>
          </p:nvPr>
        </p:nvPicPr>
        <p:blipFill>
          <a:blip r:embed="rId3" cstate="print"/>
          <a:stretch>
            <a:fillRect/>
          </a:stretch>
        </p:blipFill>
        <p:spPr>
          <a:xfrm>
            <a:off x="0" y="1295400"/>
            <a:ext cx="4524375" cy="5562600"/>
          </a:xfrm>
        </p:spPr>
      </p:pic>
      <p:sp>
        <p:nvSpPr>
          <p:cNvPr id="6" name="Slide Number Placeholder 5"/>
          <p:cNvSpPr>
            <a:spLocks noGrp="1"/>
          </p:cNvSpPr>
          <p:nvPr>
            <p:ph type="sldNum" sz="quarter" idx="12"/>
          </p:nvPr>
        </p:nvSpPr>
        <p:spPr/>
        <p:txBody>
          <a:bodyPr/>
          <a:lstStyle/>
          <a:p>
            <a:fld id="{B6F15528-21DE-4FAA-801E-634DDDAF4B2B}" type="slidenum">
              <a:rPr lang="en-US" smtClean="0"/>
              <a:pPr/>
              <a:t>5</a:t>
            </a:fld>
            <a:endParaRPr lang="en-US"/>
          </a:p>
        </p:txBody>
      </p:sp>
      <p:sp>
        <p:nvSpPr>
          <p:cNvPr id="5" name="TextBox 4"/>
          <p:cNvSpPr txBox="1"/>
          <p:nvPr/>
        </p:nvSpPr>
        <p:spPr>
          <a:xfrm>
            <a:off x="4876800" y="2286000"/>
            <a:ext cx="3535081" cy="2308324"/>
          </a:xfrm>
          <a:prstGeom prst="rect">
            <a:avLst/>
          </a:prstGeom>
          <a:noFill/>
        </p:spPr>
        <p:txBody>
          <a:bodyPr wrap="square" rtlCol="0">
            <a:spAutoFit/>
          </a:bodyPr>
          <a:lstStyle/>
          <a:p>
            <a:pPr>
              <a:buFont typeface="Arial" charset="0"/>
              <a:buChar char="•"/>
            </a:pPr>
            <a:r>
              <a:rPr lang="en-US" sz="3600" dirty="0" smtClean="0">
                <a:solidFill>
                  <a:srgbClr val="FF0000"/>
                </a:solidFill>
              </a:rPr>
              <a:t> Decoupled</a:t>
            </a:r>
          </a:p>
          <a:p>
            <a:pPr>
              <a:buFont typeface="Arial" charset="0"/>
              <a:buChar char="•"/>
            </a:pPr>
            <a:r>
              <a:rPr lang="en-US" sz="3600" dirty="0" smtClean="0">
                <a:solidFill>
                  <a:srgbClr val="FF0000"/>
                </a:solidFill>
              </a:rPr>
              <a:t> Maintainable</a:t>
            </a:r>
          </a:p>
          <a:p>
            <a:pPr>
              <a:buFont typeface="Arial" charset="0"/>
              <a:buChar char="•"/>
            </a:pPr>
            <a:r>
              <a:rPr lang="en-US" sz="3600" dirty="0" smtClean="0">
                <a:solidFill>
                  <a:srgbClr val="FF0000"/>
                </a:solidFill>
              </a:rPr>
              <a:t> Extensible</a:t>
            </a:r>
          </a:p>
          <a:p>
            <a:pPr>
              <a:buFont typeface="Arial" charset="0"/>
              <a:buChar char="•"/>
            </a:pPr>
            <a:r>
              <a:rPr lang="en-US" sz="3600" dirty="0" smtClean="0">
                <a:solidFill>
                  <a:srgbClr val="FF0000"/>
                </a:solidFill>
              </a:rPr>
              <a:t> Flexible</a:t>
            </a:r>
            <a:endParaRPr lang="en-US" sz="36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indefinite" fill="hold" grpId="0" nodeType="clickEffect">
                                  <p:stCondLst>
                                    <p:cond delay="0"/>
                                  </p:stCondLst>
                                  <p:endCondLst>
                                    <p:cond evt="onNext" delay="0">
                                      <p:tgtEl>
                                        <p:sldTgt/>
                                      </p:tgtEl>
                                    </p:cond>
                                  </p:end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68362"/>
          </a:xfrm>
        </p:spPr>
        <p:txBody>
          <a:bodyPr>
            <a:noAutofit/>
          </a:bodyPr>
          <a:lstStyle/>
          <a:p>
            <a:pPr algn="l"/>
            <a:r>
              <a:rPr lang="en-US" sz="6600" dirty="0" smtClean="0">
                <a:solidFill>
                  <a:srgbClr val="C00000"/>
                </a:solidFill>
              </a:rPr>
              <a:t>Dispatcher View</a:t>
            </a:r>
            <a:endParaRPr lang="en-US" sz="6600" dirty="0">
              <a:solidFill>
                <a:srgbClr val="C00000"/>
              </a:solidFill>
            </a:endParaRPr>
          </a:p>
        </p:txBody>
      </p:sp>
      <p:pic>
        <p:nvPicPr>
          <p:cNvPr id="4" name="Content Placeholder 3" descr="600398_figures_speech_3.jpg"/>
          <p:cNvPicPr>
            <a:picLocks noGrp="1" noChangeAspect="1"/>
          </p:cNvPicPr>
          <p:nvPr>
            <p:ph idx="1"/>
          </p:nvPr>
        </p:nvPicPr>
        <p:blipFill>
          <a:blip r:embed="rId3" cstate="print"/>
          <a:stretch>
            <a:fillRect/>
          </a:stretch>
        </p:blipFill>
        <p:spPr>
          <a:xfrm>
            <a:off x="0" y="1752600"/>
            <a:ext cx="4572000" cy="4800600"/>
          </a:xfrm>
        </p:spPr>
      </p:pic>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pic>
        <p:nvPicPr>
          <p:cNvPr id="5" name="Picture 4" descr="supervisor.gif"/>
          <p:cNvPicPr>
            <a:picLocks noChangeAspect="1"/>
          </p:cNvPicPr>
          <p:nvPr/>
        </p:nvPicPr>
        <p:blipFill>
          <a:blip r:embed="rId4" cstate="print"/>
          <a:stretch>
            <a:fillRect/>
          </a:stretch>
        </p:blipFill>
        <p:spPr>
          <a:xfrm>
            <a:off x="4876800" y="1752600"/>
            <a:ext cx="4267200" cy="4800600"/>
          </a:xfrm>
          <a:prstGeom prst="rect">
            <a:avLst/>
          </a:prstGeom>
        </p:spPr>
      </p:pic>
      <p:sp>
        <p:nvSpPr>
          <p:cNvPr id="7" name="Rectangle 4"/>
          <p:cNvSpPr>
            <a:spLocks noChangeArrowheads="1"/>
          </p:cNvSpPr>
          <p:nvPr/>
        </p:nvSpPr>
        <p:spPr bwMode="auto">
          <a:xfrm>
            <a:off x="0" y="1066800"/>
            <a:ext cx="9144000" cy="641350"/>
          </a:xfrm>
          <a:prstGeom prst="rect">
            <a:avLst/>
          </a:prstGeom>
          <a:noFill/>
          <a:ln w="9525">
            <a:noFill/>
            <a:miter lim="800000"/>
            <a:headEnd/>
            <a:tailEnd/>
          </a:ln>
        </p:spPr>
        <p:txBody>
          <a:bodyPr>
            <a:spAutoFit/>
          </a:bodyPr>
          <a:lstStyle/>
          <a:p>
            <a:r>
              <a:rPr lang="en-US" sz="1800" dirty="0">
                <a:solidFill>
                  <a:srgbClr val="FFFF00"/>
                </a:solidFill>
              </a:rPr>
              <a:t>Dispatcher View combines a </a:t>
            </a:r>
            <a:r>
              <a:rPr lang="en-US" sz="1800" dirty="0">
                <a:solidFill>
                  <a:srgbClr val="FF0000"/>
                </a:solidFill>
              </a:rPr>
              <a:t>dispatcher</a:t>
            </a:r>
            <a:r>
              <a:rPr lang="en-US" sz="1800" dirty="0">
                <a:solidFill>
                  <a:srgbClr val="FFFF00"/>
                </a:solidFill>
              </a:rPr>
              <a:t> </a:t>
            </a:r>
            <a:r>
              <a:rPr lang="en-US" sz="1800" dirty="0">
                <a:solidFill>
                  <a:srgbClr val="FF0000"/>
                </a:solidFill>
              </a:rPr>
              <a:t>component</a:t>
            </a:r>
            <a:r>
              <a:rPr lang="en-US" sz="1800" dirty="0">
                <a:solidFill>
                  <a:srgbClr val="FFFF00"/>
                </a:solidFill>
              </a:rPr>
              <a:t> with the </a:t>
            </a:r>
            <a:r>
              <a:rPr lang="en-US" sz="1800" dirty="0">
                <a:solidFill>
                  <a:srgbClr val="FF0000"/>
                </a:solidFill>
              </a:rPr>
              <a:t>Front</a:t>
            </a:r>
            <a:r>
              <a:rPr lang="en-US" sz="1800" dirty="0">
                <a:solidFill>
                  <a:srgbClr val="FFFF00"/>
                </a:solidFill>
              </a:rPr>
              <a:t> </a:t>
            </a:r>
            <a:r>
              <a:rPr lang="en-US" sz="1800" dirty="0">
                <a:solidFill>
                  <a:srgbClr val="FF0000"/>
                </a:solidFill>
              </a:rPr>
              <a:t>Controller</a:t>
            </a:r>
            <a:r>
              <a:rPr lang="en-US" sz="1800" dirty="0">
                <a:solidFill>
                  <a:srgbClr val="FFFF00"/>
                </a:solidFill>
              </a:rPr>
              <a:t> and </a:t>
            </a:r>
            <a:r>
              <a:rPr lang="en-US" sz="1800" dirty="0">
                <a:solidFill>
                  <a:srgbClr val="FF0000"/>
                </a:solidFill>
              </a:rPr>
              <a:t>View</a:t>
            </a:r>
            <a:r>
              <a:rPr lang="en-US" sz="1800" dirty="0">
                <a:solidFill>
                  <a:srgbClr val="FFFF00"/>
                </a:solidFill>
              </a:rPr>
              <a:t> </a:t>
            </a:r>
            <a:r>
              <a:rPr lang="en-US" sz="1800" dirty="0">
                <a:solidFill>
                  <a:srgbClr val="FF0000"/>
                </a:solidFill>
              </a:rPr>
              <a:t>Helper</a:t>
            </a:r>
            <a:r>
              <a:rPr lang="en-US" sz="1800" dirty="0">
                <a:solidFill>
                  <a:srgbClr val="FFFF00"/>
                </a:solidFill>
              </a:rPr>
              <a:t> </a:t>
            </a:r>
            <a:r>
              <a:rPr lang="en-US" sz="1800" dirty="0">
                <a:solidFill>
                  <a:srgbClr val="FF0000"/>
                </a:solidFill>
              </a:rPr>
              <a:t>Patterns</a:t>
            </a:r>
            <a:r>
              <a:rPr lang="en-US" sz="1800" dirty="0">
                <a:solidFill>
                  <a:srgbClr val="FFFF00"/>
                </a:solidFill>
              </a:rPr>
              <a:t>, deferring many activities to View processing.</a:t>
            </a:r>
            <a:endParaRPr lang="en-US" sz="1800" dirty="0">
              <a:solidFill>
                <a:srgbClr val="FFFF00"/>
              </a:solidFill>
              <a:latin typeface="Verdana"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pic>
        <p:nvPicPr>
          <p:cNvPr id="186370" name="Picture 2"/>
          <p:cNvPicPr>
            <a:picLocks noChangeAspect="1" noChangeArrowheads="1"/>
          </p:cNvPicPr>
          <p:nvPr/>
        </p:nvPicPr>
        <p:blipFill>
          <a:blip r:embed="rId2" cstate="print"/>
          <a:srcRect/>
          <a:stretch>
            <a:fillRect/>
          </a:stretch>
        </p:blipFill>
        <p:spPr bwMode="auto">
          <a:xfrm>
            <a:off x="-76200" y="0"/>
            <a:ext cx="8915400" cy="655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8229600" cy="1143000"/>
          </a:xfrm>
        </p:spPr>
        <p:txBody>
          <a:bodyPr>
            <a:normAutofit/>
          </a:bodyPr>
          <a:lstStyle/>
          <a:p>
            <a:pPr algn="l"/>
            <a:r>
              <a:rPr lang="en-US" sz="5400" dirty="0"/>
              <a:t>Dispatcher View</a:t>
            </a:r>
          </a:p>
        </p:txBody>
      </p:sp>
      <p:sp>
        <p:nvSpPr>
          <p:cNvPr id="39939" name="Rectangle 3"/>
          <p:cNvSpPr>
            <a:spLocks noGrp="1" noChangeArrowheads="1"/>
          </p:cNvSpPr>
          <p:nvPr>
            <p:ph idx="1"/>
          </p:nvPr>
        </p:nvSpPr>
        <p:spPr>
          <a:xfrm>
            <a:off x="0" y="1371600"/>
            <a:ext cx="9144000" cy="4953000"/>
          </a:xfrm>
        </p:spPr>
        <p:txBody>
          <a:bodyPr>
            <a:normAutofit fontScale="92500" lnSpcReduction="10000"/>
          </a:bodyPr>
          <a:lstStyle/>
          <a:p>
            <a:pPr algn="just"/>
            <a:r>
              <a:rPr lang="en-US" dirty="0" smtClean="0"/>
              <a:t>You want a view to handle a request and generate a response, while managing limited amounts of business processing.</a:t>
            </a:r>
          </a:p>
          <a:p>
            <a:pPr algn="just"/>
            <a:r>
              <a:rPr lang="en-US" dirty="0" smtClean="0"/>
              <a:t>In certain use cases, there is little or no business processing performed before rendering the view.</a:t>
            </a:r>
          </a:p>
          <a:p>
            <a:pPr algn="just"/>
            <a:r>
              <a:rPr lang="en-US" dirty="0" smtClean="0"/>
              <a:t> This is the case when the view is static or is generated from an existing presentation model. The view requests limited business or data access services.</a:t>
            </a:r>
          </a:p>
          <a:p>
            <a:pPr algn="just"/>
            <a:r>
              <a:rPr lang="en-US" dirty="0" smtClean="0"/>
              <a:t>Use this approach when response generation requires little or no dynamic content, via a business service or data access call.</a:t>
            </a:r>
          </a:p>
          <a:p>
            <a:pPr algn="just"/>
            <a:r>
              <a:rPr lang="en-US" smtClean="0"/>
              <a:t>Strategies </a:t>
            </a:r>
            <a:r>
              <a:rPr lang="en-US" dirty="0" smtClean="0"/>
              <a:t>are as same as “Service to worker”.</a:t>
            </a:r>
          </a:p>
          <a:p>
            <a:pPr algn="just"/>
            <a:endParaRPr lang="en-US" dirty="0"/>
          </a:p>
        </p:txBody>
      </p:sp>
    </p:spTree>
  </p:cSld>
  <p:clrMapOvr>
    <a:masterClrMapping/>
  </p:clrMapOvr>
  <p:transition advTm="1744"/>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400" dirty="0" smtClean="0"/>
              <a:t>Classes : Dispatcher View</a:t>
            </a:r>
            <a:endParaRPr lang="en-US" sz="4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pic>
        <p:nvPicPr>
          <p:cNvPr id="1027" name="Picture 3" descr="Figure 7.24"/>
          <p:cNvPicPr>
            <a:picLocks noChangeAspect="1" noChangeArrowheads="1"/>
          </p:cNvPicPr>
          <p:nvPr/>
        </p:nvPicPr>
        <p:blipFill>
          <a:blip r:embed="rId2" cstate="print"/>
          <a:srcRect/>
          <a:stretch>
            <a:fillRect/>
          </a:stretch>
        </p:blipFill>
        <p:spPr bwMode="auto">
          <a:xfrm>
            <a:off x="0" y="1295400"/>
            <a:ext cx="9144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Forces</a:t>
            </a:r>
            <a:br>
              <a:rPr lang="en-US" dirty="0"/>
            </a:br>
            <a:endParaRPr lang="en-US" dirty="0"/>
          </a:p>
        </p:txBody>
      </p:sp>
      <p:sp>
        <p:nvSpPr>
          <p:cNvPr id="3" name="Content Placeholder 2"/>
          <p:cNvSpPr>
            <a:spLocks noGrp="1"/>
          </p:cNvSpPr>
          <p:nvPr>
            <p:ph idx="1"/>
          </p:nvPr>
        </p:nvSpPr>
        <p:spPr/>
        <p:txBody>
          <a:bodyPr/>
          <a:lstStyle/>
          <a:p>
            <a:r>
              <a:rPr lang="en-US" dirty="0" smtClean="0"/>
              <a:t>You </a:t>
            </a:r>
            <a:r>
              <a:rPr lang="en-US" dirty="0"/>
              <a:t>have static views.</a:t>
            </a:r>
          </a:p>
          <a:p>
            <a:r>
              <a:rPr lang="en-US" dirty="0"/>
              <a:t>You have views generated from an existing presentation model.</a:t>
            </a:r>
          </a:p>
          <a:p>
            <a:r>
              <a:rPr lang="en-US" dirty="0"/>
              <a:t>You have views which are independent of any business service response.</a:t>
            </a:r>
          </a:p>
          <a:p>
            <a:r>
              <a:rPr lang="en-US" dirty="0"/>
              <a:t>You have limited business processing.</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067121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Strategies</a:t>
            </a:r>
            <a:br>
              <a:rPr lang="en-US" dirty="0"/>
            </a:br>
            <a:endParaRPr lang="en-US" dirty="0"/>
          </a:p>
        </p:txBody>
      </p:sp>
      <p:sp>
        <p:nvSpPr>
          <p:cNvPr id="3" name="Content Placeholder 2"/>
          <p:cNvSpPr>
            <a:spLocks noGrp="1"/>
          </p:cNvSpPr>
          <p:nvPr>
            <p:ph idx="1"/>
          </p:nvPr>
        </p:nvSpPr>
        <p:spPr/>
        <p:txBody>
          <a:bodyPr/>
          <a:lstStyle/>
          <a:p>
            <a:r>
              <a:rPr lang="en-US" dirty="0" smtClean="0"/>
              <a:t>Servlet </a:t>
            </a:r>
            <a:r>
              <a:rPr lang="en-US" dirty="0"/>
              <a:t>Front Strategy</a:t>
            </a:r>
          </a:p>
          <a:p>
            <a:r>
              <a:rPr lang="en-US" dirty="0"/>
              <a:t>JSP Front Strategy</a:t>
            </a:r>
          </a:p>
          <a:p>
            <a:r>
              <a:rPr lang="en-US" dirty="0"/>
              <a:t>Template-Based View Strategy</a:t>
            </a:r>
          </a:p>
          <a:p>
            <a:r>
              <a:rPr lang="en-US" dirty="0"/>
              <a:t>Controller-Based View Strategy</a:t>
            </a:r>
          </a:p>
          <a:p>
            <a:r>
              <a:rPr lang="en-US" dirty="0"/>
              <a:t>JavaBean Helper Strategy</a:t>
            </a:r>
          </a:p>
          <a:p>
            <a:r>
              <a:rPr lang="en-US" dirty="0"/>
              <a:t>Custom Tag Helper Strategy</a:t>
            </a:r>
          </a:p>
          <a:p>
            <a:r>
              <a:rPr lang="en-US" dirty="0"/>
              <a:t>Dispatcher in Controller Strategy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8670962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b="1" dirty="0"/>
              <a:t>Servlet Front Strategy:</a:t>
            </a:r>
            <a:r>
              <a:rPr lang="en-US" dirty="0"/>
              <a:t> A servlet determines workflow using the request, which the servlet then forwards to the appropriate view.</a:t>
            </a:r>
          </a:p>
          <a:p>
            <a:r>
              <a:rPr lang="en-US" b="1" dirty="0"/>
              <a:t>JSP Front Strategy:</a:t>
            </a:r>
            <a:r>
              <a:rPr lang="en-US" dirty="0"/>
              <a:t> A JSP determines workflow, then forwards the request to the view.</a:t>
            </a:r>
          </a:p>
          <a:p>
            <a:r>
              <a:rPr lang="en-US" b="1" dirty="0"/>
              <a:t>JSP View Strategy:</a:t>
            </a:r>
            <a:r>
              <a:rPr lang="en-US" dirty="0"/>
              <a:t> A combination of the JSP Front and the presentation logic. The JSP determines which view to use based on the request; this can be achieved with something as simple as an if statement.</a:t>
            </a:r>
          </a:p>
          <a:p>
            <a:r>
              <a:rPr lang="en-US" b="1" dirty="0"/>
              <a:t>Servlet View Strategy:</a:t>
            </a:r>
            <a:r>
              <a:rPr lang="en-US" dirty="0"/>
              <a:t> Similar to the JSP View Strategy, except it employs servlets.</a:t>
            </a:r>
          </a:p>
          <a:p>
            <a:r>
              <a:rPr lang="en-US" b="1" dirty="0"/>
              <a:t>JavaBean Helper Strategy:</a:t>
            </a:r>
            <a:r>
              <a:rPr lang="en-US" dirty="0"/>
              <a:t> A JavaBean dispatches to the view based on the request.</a:t>
            </a:r>
          </a:p>
          <a:p>
            <a:r>
              <a:rPr lang="en-US" b="1" dirty="0"/>
              <a:t>Custom Tag Helper Strategy:</a:t>
            </a:r>
            <a:r>
              <a:rPr lang="en-US" dirty="0"/>
              <a:t> A tag library dispatches from a JSP.</a:t>
            </a:r>
          </a:p>
          <a:p>
            <a:r>
              <a:rPr lang="en-US" b="1" dirty="0"/>
              <a:t>Dispatcher in Controller Strategy:</a:t>
            </a:r>
            <a:r>
              <a:rPr lang="en-US" dirty="0"/>
              <a:t> The Controller performs the dispatching.</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544470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Dispatcher View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5" name="Picture 3"/>
          <p:cNvPicPr>
            <a:picLocks noChangeAspect="1" noChangeArrowheads="1"/>
          </p:cNvPicPr>
          <p:nvPr/>
        </p:nvPicPr>
        <p:blipFill>
          <a:blip r:embed="rId2" cstate="print"/>
          <a:srcRect/>
          <a:stretch>
            <a:fillRect/>
          </a:stretch>
        </p:blipFill>
        <p:spPr bwMode="auto">
          <a:xfrm>
            <a:off x="0" y="1371600"/>
            <a:ext cx="9144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pPr algn="l"/>
            <a:r>
              <a:rPr lang="en-US" dirty="0" smtClean="0"/>
              <a:t>Classes : Dispatcher View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pic>
        <p:nvPicPr>
          <p:cNvPr id="6146" name="Picture 2" descr="Figure 7.25"/>
          <p:cNvPicPr>
            <a:picLocks noChangeAspect="1" noChangeArrowheads="1"/>
          </p:cNvPicPr>
          <p:nvPr/>
        </p:nvPicPr>
        <p:blipFill>
          <a:blip r:embed="rId2" cstate="print"/>
          <a:srcRect/>
          <a:stretch>
            <a:fillRect/>
          </a:stretch>
        </p:blipFill>
        <p:spPr bwMode="auto">
          <a:xfrm>
            <a:off x="0" y="1219200"/>
            <a:ext cx="914400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68362"/>
          </a:xfrm>
        </p:spPr>
        <p:txBody>
          <a:bodyPr>
            <a:normAutofit fontScale="90000"/>
          </a:bodyPr>
          <a:lstStyle/>
          <a:p>
            <a:pPr algn="l"/>
            <a:r>
              <a:rPr lang="en-US" sz="5400" dirty="0" smtClean="0">
                <a:solidFill>
                  <a:srgbClr val="C00000"/>
                </a:solidFill>
              </a:rPr>
              <a:t>Application Controller</a:t>
            </a:r>
            <a:endParaRPr lang="en-US" sz="5400" dirty="0">
              <a:solidFill>
                <a:srgbClr val="C00000"/>
              </a:solidFill>
            </a:endParaRPr>
          </a:p>
        </p:txBody>
      </p:sp>
      <p:pic>
        <p:nvPicPr>
          <p:cNvPr id="4" name="Content Placeholder 3" descr="control_room~0.jpg"/>
          <p:cNvPicPr>
            <a:picLocks noGrp="1" noChangeAspect="1"/>
          </p:cNvPicPr>
          <p:nvPr>
            <p:ph idx="1"/>
          </p:nvPr>
        </p:nvPicPr>
        <p:blipFill>
          <a:blip r:embed="rId3" cstate="print"/>
          <a:stretch>
            <a:fillRect/>
          </a:stretch>
        </p:blipFill>
        <p:spPr>
          <a:xfrm>
            <a:off x="0" y="1219200"/>
            <a:ext cx="9144000" cy="5105400"/>
          </a:xfrm>
        </p:spPr>
      </p:pic>
      <p:sp>
        <p:nvSpPr>
          <p:cNvPr id="5" name="Slide Number Placeholder 4"/>
          <p:cNvSpPr>
            <a:spLocks noGrp="1"/>
          </p:cNvSpPr>
          <p:nvPr>
            <p:ph type="sldNum" sz="quarter" idx="12"/>
          </p:nvPr>
        </p:nvSpPr>
        <p:spPr/>
        <p:txBody>
          <a:bodyPr/>
          <a:lstStyle/>
          <a:p>
            <a:fld id="{B6F15528-21DE-4FAA-801E-634DDDAF4B2B}" type="slidenum">
              <a:rPr lang="en-US" smtClean="0"/>
              <a:pPr/>
              <a:t>59</a:t>
            </a:fld>
            <a:endParaRPr lang="en-US"/>
          </a:p>
        </p:txBody>
      </p:sp>
      <p:sp>
        <p:nvSpPr>
          <p:cNvPr id="6" name="Rectangle 5"/>
          <p:cNvSpPr>
            <a:spLocks noChangeArrowheads="1"/>
          </p:cNvSpPr>
          <p:nvPr/>
        </p:nvSpPr>
        <p:spPr bwMode="auto">
          <a:xfrm>
            <a:off x="609600" y="762000"/>
            <a:ext cx="8153400" cy="381000"/>
          </a:xfrm>
          <a:prstGeom prst="rect">
            <a:avLst/>
          </a:prstGeom>
          <a:noFill/>
          <a:ln w="9525">
            <a:noFill/>
            <a:miter lim="800000"/>
            <a:headEnd/>
            <a:tailEnd/>
          </a:ln>
        </p:spPr>
        <p:txBody>
          <a:bodyPr wrap="square">
            <a:spAutoFit/>
          </a:bodyPr>
          <a:lstStyle/>
          <a:p>
            <a:r>
              <a:rPr lang="en-US" sz="1800" dirty="0">
                <a:solidFill>
                  <a:srgbClr val="FFFF00"/>
                </a:solidFill>
              </a:rPr>
              <a:t>Application Controller </a:t>
            </a:r>
            <a:r>
              <a:rPr lang="en-US" sz="1800" b="1" dirty="0">
                <a:solidFill>
                  <a:srgbClr val="FF0000"/>
                </a:solidFill>
              </a:rPr>
              <a:t>centralize</a:t>
            </a:r>
            <a:r>
              <a:rPr lang="en-US" sz="1800" dirty="0">
                <a:solidFill>
                  <a:srgbClr val="FFFF00"/>
                </a:solidFill>
              </a:rPr>
              <a:t>, </a:t>
            </a:r>
            <a:r>
              <a:rPr lang="en-US" sz="1800" dirty="0">
                <a:solidFill>
                  <a:srgbClr val="FF0000"/>
                </a:solidFill>
              </a:rPr>
              <a:t>modularize action</a:t>
            </a:r>
            <a:r>
              <a:rPr lang="en-US" sz="1800" dirty="0">
                <a:solidFill>
                  <a:srgbClr val="FFFF00"/>
                </a:solidFill>
              </a:rPr>
              <a:t>, and view management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Good Design vs Bad Design</a:t>
            </a:r>
            <a:endParaRPr lang="en-US" dirty="0"/>
          </a:p>
        </p:txBody>
      </p:sp>
      <p:sp>
        <p:nvSpPr>
          <p:cNvPr id="3" name="Content Placeholder 2"/>
          <p:cNvSpPr>
            <a:spLocks noGrp="1"/>
          </p:cNvSpPr>
          <p:nvPr>
            <p:ph idx="1"/>
          </p:nvPr>
        </p:nvSpPr>
        <p:spPr>
          <a:xfrm>
            <a:off x="4876800" y="2438400"/>
            <a:ext cx="3810000" cy="2590800"/>
          </a:xfrm>
        </p:spPr>
        <p:txBody>
          <a:bodyPr/>
          <a:lstStyle/>
          <a:p>
            <a:r>
              <a:rPr lang="en-US" dirty="0" smtClean="0">
                <a:solidFill>
                  <a:schemeClr val="accent2">
                    <a:lumMod val="60000"/>
                    <a:lumOff val="40000"/>
                  </a:schemeClr>
                </a:solidFill>
              </a:rPr>
              <a:t>Understandability</a:t>
            </a:r>
          </a:p>
          <a:p>
            <a:r>
              <a:rPr lang="en-US" dirty="0" smtClean="0">
                <a:solidFill>
                  <a:schemeClr val="accent2">
                    <a:lumMod val="60000"/>
                    <a:lumOff val="40000"/>
                  </a:schemeClr>
                </a:solidFill>
              </a:rPr>
              <a:t>Readability</a:t>
            </a:r>
          </a:p>
          <a:p>
            <a:r>
              <a:rPr lang="en-US" dirty="0" smtClean="0">
                <a:solidFill>
                  <a:schemeClr val="accent2">
                    <a:lumMod val="60000"/>
                    <a:lumOff val="40000"/>
                  </a:schemeClr>
                </a:solidFill>
              </a:rPr>
              <a:t>Clarity</a:t>
            </a:r>
          </a:p>
          <a:p>
            <a:r>
              <a:rPr lang="en-US" dirty="0" smtClean="0">
                <a:solidFill>
                  <a:schemeClr val="accent2">
                    <a:lumMod val="60000"/>
                    <a:lumOff val="40000"/>
                  </a:schemeClr>
                </a:solidFill>
              </a:rPr>
              <a:t>Well documented for changes</a:t>
            </a:r>
            <a:endParaRPr lang="en-US" dirty="0">
              <a:solidFill>
                <a:schemeClr val="accent2">
                  <a:lumMod val="60000"/>
                  <a:lumOff val="40000"/>
                </a:scheme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pic>
        <p:nvPicPr>
          <p:cNvPr id="4" name="Picture 3" descr="pd2048883.jpg"/>
          <p:cNvPicPr>
            <a:picLocks noChangeAspect="1"/>
          </p:cNvPicPr>
          <p:nvPr/>
        </p:nvPicPr>
        <p:blipFill>
          <a:blip r:embed="rId2" cstate="print"/>
          <a:stretch>
            <a:fillRect/>
          </a:stretch>
        </p:blipFill>
        <p:spPr>
          <a:xfrm>
            <a:off x="0" y="1219200"/>
            <a:ext cx="4648200" cy="5638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1000" fill="hold"/>
                                        <p:tgtEl>
                                          <p:spTgt spid="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fill="hold" grpId="0" nodeType="clickEffect">
                                  <p:stCondLst>
                                    <p:cond delay="0"/>
                                  </p:stCondLst>
                                  <p:childTnLst>
                                    <p:anim calcmode="discrete" valueType="str">
                                      <p:cBhvr>
                                        <p:cTn id="10" dur="1000" fill="hold"/>
                                        <p:tgtEl>
                                          <p:spTgt spid="3">
                                            <p:txEl>
                                              <p:pRg st="1" end="1"/>
                                            </p:txEl>
                                          </p:spTgt>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fill="hold" grpId="0" nodeType="clickEffect">
                                  <p:stCondLst>
                                    <p:cond delay="0"/>
                                  </p:stCondLst>
                                  <p:childTnLst>
                                    <p:anim calcmode="discrete" valueType="str">
                                      <p:cBhvr>
                                        <p:cTn id="14" dur="1000" fill="hold"/>
                                        <p:tgtEl>
                                          <p:spTgt spid="3">
                                            <p:txEl>
                                              <p:pRg st="2" end="2"/>
                                            </p:txEl>
                                          </p:spTgt>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fill="hold" grpId="0" nodeType="clickEffect">
                                  <p:stCondLst>
                                    <p:cond delay="0"/>
                                  </p:stCondLst>
                                  <p:childTnLst>
                                    <p:anim calcmode="discrete" valueType="str">
                                      <p:cBhvr>
                                        <p:cTn id="18" dur="1000" fill="hold"/>
                                        <p:tgtEl>
                                          <p:spTgt spid="3">
                                            <p:txEl>
                                              <p:pRg st="3" end="3"/>
                                            </p:txEl>
                                          </p:spTgt>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pic>
        <p:nvPicPr>
          <p:cNvPr id="187394" name="Picture 2"/>
          <p:cNvPicPr>
            <a:picLocks noChangeAspect="1" noChangeArrowheads="1"/>
          </p:cNvPicPr>
          <p:nvPr/>
        </p:nvPicPr>
        <p:blipFill>
          <a:blip r:embed="rId2" cstate="print"/>
          <a:srcRect/>
          <a:stretch>
            <a:fillRect/>
          </a:stretch>
        </p:blipFill>
        <p:spPr bwMode="auto">
          <a:xfrm>
            <a:off x="0" y="0"/>
            <a:ext cx="8839200" cy="6515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fontScale="90000"/>
          </a:bodyPr>
          <a:lstStyle/>
          <a:p>
            <a:pPr algn="l"/>
            <a:r>
              <a:rPr lang="en-US" dirty="0" smtClean="0">
                <a:solidFill>
                  <a:srgbClr val="C00000"/>
                </a:solidFill>
              </a:rPr>
              <a:t>Classes : Application Controller</a:t>
            </a:r>
            <a:endParaRPr lang="en-US" dirty="0">
              <a:solidFill>
                <a:srgbClr val="C00000"/>
              </a:solidFill>
            </a:endParaRPr>
          </a:p>
        </p:txBody>
      </p:sp>
      <p:pic>
        <p:nvPicPr>
          <p:cNvPr id="4" name="Content Placeholder 3" descr="ACMainClass.gif"/>
          <p:cNvPicPr>
            <a:picLocks noGrp="1" noChangeAspect="1"/>
          </p:cNvPicPr>
          <p:nvPr>
            <p:ph idx="1"/>
          </p:nvPr>
        </p:nvPicPr>
        <p:blipFill>
          <a:blip r:embed="rId3" cstate="print"/>
          <a:stretch>
            <a:fillRect/>
          </a:stretch>
        </p:blipFill>
        <p:spPr>
          <a:xfrm>
            <a:off x="0" y="1219200"/>
            <a:ext cx="9144000" cy="5105400"/>
          </a:xfrm>
        </p:spPr>
      </p:pic>
      <p:sp>
        <p:nvSpPr>
          <p:cNvPr id="5" name="Slide Number Placeholder 4"/>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r>
              <a:rPr lang="en-US" dirty="0" smtClean="0"/>
              <a:t>Sequence : Application Controller</a:t>
            </a:r>
            <a:endParaRPr lang="en-US" dirty="0"/>
          </a:p>
        </p:txBody>
      </p:sp>
      <p:pic>
        <p:nvPicPr>
          <p:cNvPr id="4" name="Content Placeholder 3" descr="ACMainSeq.gif"/>
          <p:cNvPicPr>
            <a:picLocks noGrp="1" noChangeAspect="1"/>
          </p:cNvPicPr>
          <p:nvPr>
            <p:ph idx="1"/>
          </p:nvPr>
        </p:nvPicPr>
        <p:blipFill>
          <a:blip r:embed="rId2" cstate="print"/>
          <a:stretch>
            <a:fillRect/>
          </a:stretch>
        </p:blipFill>
        <p:spPr>
          <a:xfrm>
            <a:off x="0" y="1295400"/>
            <a:ext cx="9144000" cy="5105400"/>
          </a:xfrm>
        </p:spPr>
      </p:pic>
      <p:sp>
        <p:nvSpPr>
          <p:cNvPr id="5" name="Slide Number Placeholder 4"/>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Application Controller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pic>
        <p:nvPicPr>
          <p:cNvPr id="5" name="Picture 3"/>
          <p:cNvPicPr>
            <a:picLocks noChangeAspect="1" noChangeArrowheads="1"/>
          </p:cNvPicPr>
          <p:nvPr/>
        </p:nvPicPr>
        <p:blipFill>
          <a:blip r:embed="rId2" cstate="print"/>
          <a:srcRect/>
          <a:stretch>
            <a:fillRect/>
          </a:stretch>
        </p:blipFill>
        <p:spPr bwMode="auto">
          <a:xfrm>
            <a:off x="228600" y="1524000"/>
            <a:ext cx="8610600" cy="501794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
        <p:nvSpPr>
          <p:cNvPr id="5" name="Rectangle 4"/>
          <p:cNvSpPr/>
          <p:nvPr/>
        </p:nvSpPr>
        <p:spPr>
          <a:xfrm>
            <a:off x="0" y="-1544300"/>
            <a:ext cx="4572000" cy="11449288"/>
          </a:xfrm>
          <a:prstGeom prst="rect">
            <a:avLst/>
          </a:prstGeom>
        </p:spPr>
        <p:txBody>
          <a:bodyPr wrap="square">
            <a:spAutoFit/>
          </a:bodyPr>
          <a:lstStyle/>
          <a:p>
            <a:r>
              <a:rPr lang="en-US" dirty="0" smtClean="0"/>
              <a:t>The struts-config.xml file from the example application includes the following mapping entry for the "log on" function, which we will use to illustrate the requirements. Note that the entries for all the other actions are left out: </a:t>
            </a:r>
          </a:p>
          <a:p>
            <a:endParaRPr lang="en-US" dirty="0" smtClean="0"/>
          </a:p>
          <a:p>
            <a:r>
              <a:rPr lang="en-US" dirty="0" smtClean="0"/>
              <a:t>&lt;struts-config&gt;</a:t>
            </a:r>
          </a:p>
          <a:p>
            <a:r>
              <a:rPr lang="en-US" dirty="0" smtClean="0"/>
              <a:t>  &lt;form-beans&gt;</a:t>
            </a:r>
          </a:p>
          <a:p>
            <a:r>
              <a:rPr lang="en-US" dirty="0" smtClean="0"/>
              <a:t>    &lt;form-bean</a:t>
            </a:r>
          </a:p>
          <a:p>
            <a:r>
              <a:rPr lang="en-US" dirty="0" smtClean="0"/>
              <a:t>      name="logonForm"</a:t>
            </a:r>
          </a:p>
          <a:p>
            <a:r>
              <a:rPr lang="en-US" dirty="0" smtClean="0"/>
              <a:t>      type="org.apache.struts.example.LogonForm" /&gt;</a:t>
            </a:r>
          </a:p>
          <a:p>
            <a:r>
              <a:rPr lang="en-US" dirty="0" smtClean="0"/>
              <a:t>  &lt;/form-beans&gt;      </a:t>
            </a:r>
          </a:p>
          <a:p>
            <a:r>
              <a:rPr lang="en-US" dirty="0" smtClean="0"/>
              <a:t>  &lt;global-forwards</a:t>
            </a:r>
          </a:p>
          <a:p>
            <a:r>
              <a:rPr lang="en-US" dirty="0" smtClean="0"/>
              <a:t>      type="org.apache.struts.action.ActionForward" /&gt;</a:t>
            </a:r>
          </a:p>
          <a:p>
            <a:r>
              <a:rPr lang="en-US" dirty="0" smtClean="0"/>
              <a:t>    &lt;forward name="logon" path="/logon.jsp"</a:t>
            </a:r>
          </a:p>
          <a:p>
            <a:r>
              <a:rPr lang="en-US" dirty="0" smtClean="0"/>
              <a:t>         redirect="false" /&gt; </a:t>
            </a:r>
          </a:p>
          <a:p>
            <a:r>
              <a:rPr lang="en-US" dirty="0" smtClean="0"/>
              <a:t>  &lt;/global-forwards&gt;      </a:t>
            </a:r>
          </a:p>
          <a:p>
            <a:r>
              <a:rPr lang="en-US" dirty="0" smtClean="0"/>
              <a:t>  &lt;action-mappings&gt;     </a:t>
            </a:r>
          </a:p>
          <a:p>
            <a:r>
              <a:rPr lang="en-US" dirty="0" smtClean="0"/>
              <a:t>    &lt;action</a:t>
            </a:r>
          </a:p>
          <a:p>
            <a:r>
              <a:rPr lang="en-US" dirty="0" smtClean="0"/>
              <a:t>        path="/logon" </a:t>
            </a:r>
          </a:p>
          <a:p>
            <a:r>
              <a:rPr lang="en-US" dirty="0" smtClean="0"/>
              <a:t>        type="org.apache.struts.example.LogonAction"</a:t>
            </a:r>
          </a:p>
          <a:p>
            <a:r>
              <a:rPr lang="en-US" dirty="0" smtClean="0"/>
              <a:t>        name="logonForm"</a:t>
            </a:r>
          </a:p>
          <a:p>
            <a:r>
              <a:rPr lang="en-US" dirty="0" smtClean="0"/>
              <a:t>       scope="request"</a:t>
            </a:r>
          </a:p>
          <a:p>
            <a:r>
              <a:rPr lang="en-US" dirty="0" smtClean="0"/>
              <a:t>       input="/logon.jsp"</a:t>
            </a:r>
          </a:p>
          <a:p>
            <a:r>
              <a:rPr lang="en-US" dirty="0" smtClean="0"/>
              <a:t>     unknown="false"</a:t>
            </a:r>
          </a:p>
          <a:p>
            <a:r>
              <a:rPr lang="en-US" dirty="0" smtClean="0"/>
              <a:t>    validate="true" /&gt;          </a:t>
            </a:r>
          </a:p>
          <a:p>
            <a:r>
              <a:rPr lang="en-US" dirty="0" smtClean="0"/>
              <a:t>  &lt;/action-mappings&gt;</a:t>
            </a:r>
          </a:p>
          <a:p>
            <a:r>
              <a:rPr lang="en-US" dirty="0" smtClean="0"/>
              <a:t>&lt;/struts-config&gt;</a:t>
            </a:r>
          </a:p>
          <a:p>
            <a:endParaRPr lang="en-US" dirty="0" smtClean="0"/>
          </a:p>
          <a:p>
            <a:endParaRPr lang="en-US" dirty="0" smtClean="0"/>
          </a:p>
          <a:p>
            <a:r>
              <a:rPr lang="en-US" dirty="0" smtClean="0"/>
              <a:t>------------------- </a:t>
            </a:r>
          </a:p>
          <a:p>
            <a:endParaRPr lang="en-US" dirty="0"/>
          </a:p>
        </p:txBody>
      </p:sp>
      <p:sp>
        <p:nvSpPr>
          <p:cNvPr id="6" name="Rectangle 5"/>
          <p:cNvSpPr/>
          <p:nvPr/>
        </p:nvSpPr>
        <p:spPr>
          <a:xfrm>
            <a:off x="4572000" y="762000"/>
            <a:ext cx="4572000" cy="5355312"/>
          </a:xfrm>
          <a:prstGeom prst="rect">
            <a:avLst/>
          </a:prstGeom>
        </p:spPr>
        <p:txBody>
          <a:bodyPr>
            <a:spAutoFit/>
          </a:bodyPr>
          <a:lstStyle/>
          <a:p>
            <a:r>
              <a:rPr lang="en-US" dirty="0" smtClean="0"/>
              <a:t>Optional but very useful are the local "forward" elements. In the example application, many actions include a local "success" and/or "failure" forward as part of an Action mapping. </a:t>
            </a:r>
          </a:p>
          <a:p>
            <a:endParaRPr lang="en-US" dirty="0" smtClean="0"/>
          </a:p>
          <a:p>
            <a:r>
              <a:rPr lang="en-US" dirty="0" smtClean="0"/>
              <a:t>&lt;!-- Edit mail subscription --&gt;</a:t>
            </a:r>
          </a:p>
          <a:p>
            <a:r>
              <a:rPr lang="en-US" dirty="0" smtClean="0"/>
              <a:t>&lt;action    path="/editSubscription"</a:t>
            </a:r>
          </a:p>
          <a:p>
            <a:r>
              <a:rPr lang="en-US" dirty="0" smtClean="0"/>
              <a:t>  type="org.apache.struts.example.EditSubscriptionAction"</a:t>
            </a:r>
          </a:p>
          <a:p>
            <a:r>
              <a:rPr lang="en-US" dirty="0" smtClean="0"/>
              <a:t>  name="subscriptionForm"</a:t>
            </a:r>
          </a:p>
          <a:p>
            <a:r>
              <a:rPr lang="en-US" dirty="0" smtClean="0"/>
              <a:t>  scope="request"</a:t>
            </a:r>
          </a:p>
          <a:p>
            <a:r>
              <a:rPr lang="en-US" dirty="0" smtClean="0"/>
              <a:t>  validate="false"&gt;</a:t>
            </a:r>
          </a:p>
          <a:p>
            <a:r>
              <a:rPr lang="en-US" dirty="0" smtClean="0"/>
              <a:t>  &lt;forward name="failure" path="/mainMenu.jsp"/&gt;</a:t>
            </a:r>
          </a:p>
          <a:p>
            <a:r>
              <a:rPr lang="en-US" dirty="0" smtClean="0"/>
              <a:t>  &lt;forward name="success" path="/subscription.jsp"/&gt;</a:t>
            </a:r>
          </a:p>
          <a:p>
            <a:r>
              <a:rPr lang="en-US" dirty="0" smtClean="0"/>
              <a:t>  &lt;/action&gt;</a:t>
            </a: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020762"/>
          </a:xfrm>
        </p:spPr>
        <p:txBody>
          <a:bodyPr>
            <a:normAutofit/>
          </a:bodyPr>
          <a:lstStyle/>
          <a:p>
            <a:pPr algn="l"/>
            <a:r>
              <a:rPr lang="en-US" sz="6000" dirty="0" smtClean="0">
                <a:solidFill>
                  <a:srgbClr val="C00000"/>
                </a:solidFill>
              </a:rPr>
              <a:t>Service to worker</a:t>
            </a:r>
            <a:endParaRPr lang="en-US" sz="6000" dirty="0">
              <a:solidFill>
                <a:srgbClr val="C00000"/>
              </a:solidFill>
            </a:endParaRPr>
          </a:p>
        </p:txBody>
      </p:sp>
      <p:pic>
        <p:nvPicPr>
          <p:cNvPr id="4" name="Content Placeholder 3" descr="ist2_2824378-multiple-doors.jpg"/>
          <p:cNvPicPr>
            <a:picLocks noGrp="1" noChangeAspect="1"/>
          </p:cNvPicPr>
          <p:nvPr>
            <p:ph idx="1"/>
          </p:nvPr>
        </p:nvPicPr>
        <p:blipFill>
          <a:blip r:embed="rId3" cstate="print"/>
          <a:stretch>
            <a:fillRect/>
          </a:stretch>
        </p:blipFill>
        <p:spPr>
          <a:xfrm>
            <a:off x="0" y="1981200"/>
            <a:ext cx="9144000" cy="4419600"/>
          </a:xfrm>
        </p:spPr>
      </p:pic>
      <p:sp>
        <p:nvSpPr>
          <p:cNvPr id="5" name="Slide Number Placeholder 4"/>
          <p:cNvSpPr>
            <a:spLocks noGrp="1"/>
          </p:cNvSpPr>
          <p:nvPr>
            <p:ph type="sldNum" sz="quarter" idx="12"/>
          </p:nvPr>
        </p:nvSpPr>
        <p:spPr/>
        <p:txBody>
          <a:bodyPr/>
          <a:lstStyle/>
          <a:p>
            <a:fld id="{B6F15528-21DE-4FAA-801E-634DDDAF4B2B}" type="slidenum">
              <a:rPr lang="en-US" smtClean="0"/>
              <a:pPr/>
              <a:t>65</a:t>
            </a:fld>
            <a:endParaRPr lang="en-US"/>
          </a:p>
        </p:txBody>
      </p:sp>
      <p:sp>
        <p:nvSpPr>
          <p:cNvPr id="6" name="Rectangle 4"/>
          <p:cNvSpPr>
            <a:spLocks noChangeArrowheads="1"/>
          </p:cNvSpPr>
          <p:nvPr/>
        </p:nvSpPr>
        <p:spPr bwMode="auto">
          <a:xfrm>
            <a:off x="0" y="1143000"/>
            <a:ext cx="9677400" cy="584775"/>
          </a:xfrm>
          <a:prstGeom prst="rect">
            <a:avLst/>
          </a:prstGeom>
          <a:noFill/>
          <a:ln w="9525">
            <a:noFill/>
            <a:miter lim="800000"/>
            <a:headEnd/>
            <a:tailEnd/>
          </a:ln>
        </p:spPr>
        <p:txBody>
          <a:bodyPr>
            <a:spAutoFit/>
          </a:bodyPr>
          <a:lstStyle/>
          <a:p>
            <a:r>
              <a:rPr lang="en-US" sz="1600" dirty="0" smtClean="0"/>
              <a:t>You want to perform core request handling and invoke business logic before control is passed to the view.</a:t>
            </a:r>
            <a:endParaRPr lang="en-US" sz="1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800" dirty="0" smtClean="0"/>
              <a:t>Service to worker</a:t>
            </a:r>
            <a:endParaRPr lang="en-US" sz="4800" dirty="0"/>
          </a:p>
        </p:txBody>
      </p:sp>
      <p:sp>
        <p:nvSpPr>
          <p:cNvPr id="3" name="Content Placeholder 2"/>
          <p:cNvSpPr>
            <a:spLocks noGrp="1"/>
          </p:cNvSpPr>
          <p:nvPr>
            <p:ph idx="1"/>
          </p:nvPr>
        </p:nvSpPr>
        <p:spPr>
          <a:xfrm>
            <a:off x="0" y="1828800"/>
            <a:ext cx="9144000" cy="5029200"/>
          </a:xfrm>
        </p:spPr>
        <p:txBody>
          <a:bodyPr>
            <a:normAutofit/>
          </a:bodyPr>
          <a:lstStyle/>
          <a:p>
            <a:pPr algn="just"/>
            <a:r>
              <a:rPr lang="en-US" sz="2400" dirty="0" smtClean="0"/>
              <a:t>In certain use cases, business and the data services are invoked before the view is rendered.</a:t>
            </a:r>
          </a:p>
          <a:p>
            <a:pPr algn="just"/>
            <a:r>
              <a:rPr lang="en-US" sz="2400" b="1" dirty="0" smtClean="0">
                <a:solidFill>
                  <a:srgbClr val="FF0000"/>
                </a:solidFill>
              </a:rPr>
              <a:t>Forces</a:t>
            </a:r>
          </a:p>
          <a:p>
            <a:pPr algn="just"/>
            <a:r>
              <a:rPr lang="en-US" sz="2400" dirty="0" smtClean="0"/>
              <a:t>You want specific business logic executed to service a request in order to retrieve content that will be used to generate a dynamic response.</a:t>
            </a:r>
          </a:p>
          <a:p>
            <a:pPr algn="just"/>
            <a:r>
              <a:rPr lang="en-US" sz="2400" dirty="0" smtClean="0"/>
              <a:t>You have view selections which may depend on responses from business service invocations.</a:t>
            </a:r>
          </a:p>
          <a:p>
            <a:pPr algn="just"/>
            <a:r>
              <a:rPr lang="en-US" sz="2400" dirty="0" smtClean="0"/>
              <a:t>You may have to use a framework or library in the application.</a:t>
            </a:r>
          </a:p>
          <a:p>
            <a:pPr algn="just"/>
            <a:r>
              <a:rPr lang="en-US" dirty="0" smtClean="0">
                <a:solidFill>
                  <a:srgbClr val="FFFF00"/>
                </a:solidFill>
              </a:rPr>
              <a:t>Ex-http://some.server.com/</a:t>
            </a:r>
            <a:r>
              <a:rPr lang="en-US" dirty="0" err="1" smtClean="0">
                <a:solidFill>
                  <a:srgbClr val="FFFF00"/>
                </a:solidFill>
              </a:rPr>
              <a:t>Controller?action</a:t>
            </a:r>
            <a:r>
              <a:rPr lang="en-US" dirty="0" smtClean="0">
                <a:solidFill>
                  <a:srgbClr val="FFFF00"/>
                </a:solidFill>
              </a:rPr>
              <a:t>=login</a:t>
            </a:r>
          </a:p>
          <a:p>
            <a:pPr algn="just"/>
            <a:endParaRPr lang="en-US" dirty="0" smtClean="0"/>
          </a:p>
          <a:p>
            <a:pPr algn="just"/>
            <a:endParaRPr lang="en-US" b="1" dirty="0" smtClean="0">
              <a:solidFill>
                <a:srgbClr val="FF0000"/>
              </a:solidFill>
            </a:endParaRP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400" dirty="0" smtClean="0"/>
              <a:t>Classes : Service to worker</a:t>
            </a:r>
            <a:endParaRPr lang="en-US" sz="44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pic>
        <p:nvPicPr>
          <p:cNvPr id="4" name="Picture 3" descr="S2WMainHelperClass.gif"/>
          <p:cNvPicPr>
            <a:picLocks noChangeAspect="1"/>
          </p:cNvPicPr>
          <p:nvPr/>
        </p:nvPicPr>
        <p:blipFill>
          <a:blip r:embed="rId3" cstate="print"/>
          <a:stretch>
            <a:fillRect/>
          </a:stretch>
        </p:blipFill>
        <p:spPr>
          <a:xfrm>
            <a:off x="0" y="1600200"/>
            <a:ext cx="9144000" cy="5257800"/>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pPr algn="l"/>
            <a:r>
              <a:rPr lang="en-US" sz="4400" dirty="0" smtClean="0"/>
              <a:t>Service to worker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68</a:t>
            </a:fld>
            <a:endParaRPr lang="en-US"/>
          </a:p>
        </p:txBody>
      </p:sp>
      <p:pic>
        <p:nvPicPr>
          <p:cNvPr id="5" name="Picture 3"/>
          <p:cNvPicPr>
            <a:picLocks noChangeAspect="1" noChangeArrowheads="1"/>
          </p:cNvPicPr>
          <p:nvPr/>
        </p:nvPicPr>
        <p:blipFill>
          <a:blip r:embed="rId2" cstate="print"/>
          <a:srcRect/>
          <a:stretch>
            <a:fillRect/>
          </a:stretch>
        </p:blipFill>
        <p:spPr bwMode="auto">
          <a:xfrm>
            <a:off x="304800" y="1600200"/>
            <a:ext cx="85344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
        <p:nvSpPr>
          <p:cNvPr id="5" name="Rectangle 4"/>
          <p:cNvSpPr/>
          <p:nvPr/>
        </p:nvSpPr>
        <p:spPr>
          <a:xfrm>
            <a:off x="381000" y="457200"/>
            <a:ext cx="8077200" cy="6001643"/>
          </a:xfrm>
          <a:prstGeom prst="rect">
            <a:avLst/>
          </a:prstGeom>
        </p:spPr>
        <p:txBody>
          <a:bodyPr wrap="square">
            <a:spAutoFit/>
          </a:bodyPr>
          <a:lstStyle/>
          <a:p>
            <a:r>
              <a:rPr lang="en-US" sz="2400" b="1" dirty="0" smtClean="0"/>
              <a:t>This is how you would specify a basic data source for your application inside of </a:t>
            </a:r>
            <a:r>
              <a:rPr lang="en-US" sz="2400" b="1" dirty="0" smtClean="0">
                <a:solidFill>
                  <a:srgbClr val="FFFF00"/>
                </a:solidFill>
              </a:rPr>
              <a:t>struts-config.xml:</a:t>
            </a:r>
            <a:r>
              <a:rPr lang="en-US" sz="2400" b="1" dirty="0" smtClean="0"/>
              <a:t> </a:t>
            </a:r>
          </a:p>
          <a:p>
            <a:endParaRPr lang="en-US" sz="2400" b="1" dirty="0" smtClean="0"/>
          </a:p>
          <a:p>
            <a:r>
              <a:rPr lang="en-US" sz="2400" b="1" dirty="0" smtClean="0"/>
              <a:t>&lt;struts-config&gt;</a:t>
            </a:r>
          </a:p>
          <a:p>
            <a:r>
              <a:rPr lang="en-US" sz="2400" b="1" dirty="0" smtClean="0"/>
              <a:t>  &lt;data-sources&gt;</a:t>
            </a:r>
          </a:p>
          <a:p>
            <a:r>
              <a:rPr lang="en-US" sz="2400" b="1" dirty="0" smtClean="0"/>
              <a:t>    &lt;data-source</a:t>
            </a:r>
          </a:p>
          <a:p>
            <a:r>
              <a:rPr lang="en-US" sz="2400" b="1" dirty="0" smtClean="0"/>
              <a:t>      autoCommit="false"</a:t>
            </a:r>
          </a:p>
          <a:p>
            <a:r>
              <a:rPr lang="en-US" sz="2400" b="1" dirty="0" smtClean="0"/>
              <a:t>     description="Example Data Source Description"</a:t>
            </a:r>
          </a:p>
          <a:p>
            <a:r>
              <a:rPr lang="en-US" sz="2400" b="1" dirty="0" smtClean="0"/>
              <a:t>     driverClass="</a:t>
            </a:r>
            <a:r>
              <a:rPr lang="en-US" sz="2400" b="1" dirty="0" smtClean="0">
                <a:solidFill>
                  <a:srgbClr val="FFFF00"/>
                </a:solidFill>
              </a:rPr>
              <a:t>org.postgresql.Driver</a:t>
            </a:r>
            <a:r>
              <a:rPr lang="en-US" sz="2400" b="1" dirty="0" smtClean="0"/>
              <a:t>"</a:t>
            </a:r>
          </a:p>
          <a:p>
            <a:r>
              <a:rPr lang="en-US" sz="2400" b="1" dirty="0" smtClean="0"/>
              <a:t>        maxCount="4"</a:t>
            </a:r>
          </a:p>
          <a:p>
            <a:r>
              <a:rPr lang="en-US" sz="2400" b="1" dirty="0" smtClean="0"/>
              <a:t>        minCount="2"</a:t>
            </a:r>
          </a:p>
          <a:p>
            <a:r>
              <a:rPr lang="en-US" sz="2400" b="1" dirty="0" smtClean="0"/>
              <a:t>        password="</a:t>
            </a:r>
            <a:r>
              <a:rPr lang="en-US" sz="2400" b="1" dirty="0" smtClean="0">
                <a:solidFill>
                  <a:srgbClr val="FFFF00"/>
                </a:solidFill>
              </a:rPr>
              <a:t>mypassword</a:t>
            </a:r>
            <a:r>
              <a:rPr lang="en-US" sz="2400" b="1" dirty="0" smtClean="0"/>
              <a:t>"</a:t>
            </a:r>
          </a:p>
          <a:p>
            <a:r>
              <a:rPr lang="en-US" sz="2400" b="1" dirty="0" smtClean="0"/>
              <a:t>             url="</a:t>
            </a:r>
            <a:r>
              <a:rPr lang="en-US" sz="2400" b="1" dirty="0" smtClean="0">
                <a:solidFill>
                  <a:srgbClr val="FFFF00"/>
                </a:solidFill>
              </a:rPr>
              <a:t>jdbc:postgresql://localhost/mydatabase</a:t>
            </a:r>
            <a:r>
              <a:rPr lang="en-US" sz="2400" b="1" dirty="0" smtClean="0"/>
              <a:t>"</a:t>
            </a:r>
          </a:p>
          <a:p>
            <a:r>
              <a:rPr lang="en-US" sz="2400" b="1" dirty="0" smtClean="0"/>
              <a:t>            user="</a:t>
            </a:r>
            <a:r>
              <a:rPr lang="en-US" sz="2400" b="1" dirty="0" smtClean="0">
                <a:solidFill>
                  <a:srgbClr val="FFFF00"/>
                </a:solidFill>
              </a:rPr>
              <a:t>myusername</a:t>
            </a:r>
            <a:r>
              <a:rPr lang="en-US" sz="2400" b="1" dirty="0" smtClean="0"/>
              <a:t>"/&gt;</a:t>
            </a:r>
          </a:p>
          <a:p>
            <a:r>
              <a:rPr lang="en-US" sz="2400" b="1" dirty="0" smtClean="0"/>
              <a:t>  &lt;/data-sources&gt;</a:t>
            </a:r>
          </a:p>
          <a:p>
            <a:r>
              <a:rPr lang="en-US" sz="2400" b="1" dirty="0" smtClean="0"/>
              <a:t>&lt;/struts-config&gt;</a:t>
            </a:r>
            <a:endParaRPr lang="en-US" sz="2400"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0600"/>
          </a:xfrm>
        </p:spPr>
        <p:txBody>
          <a:bodyPr/>
          <a:lstStyle/>
          <a:p>
            <a:pPr algn="l"/>
            <a:r>
              <a:rPr lang="en-US" dirty="0" smtClean="0"/>
              <a:t>Good Design vs Bad Design</a:t>
            </a:r>
            <a:endParaRPr lang="en-US" dirty="0"/>
          </a:p>
        </p:txBody>
      </p:sp>
      <p:pic>
        <p:nvPicPr>
          <p:cNvPr id="4" name="Content Placeholder 3" descr="composite.png"/>
          <p:cNvPicPr>
            <a:picLocks noGrp="1" noChangeAspect="1"/>
          </p:cNvPicPr>
          <p:nvPr>
            <p:ph idx="1"/>
          </p:nvPr>
        </p:nvPicPr>
        <p:blipFill>
          <a:blip r:embed="rId2" cstate="print"/>
          <a:stretch>
            <a:fillRect/>
          </a:stretch>
        </p:blipFill>
        <p:spPr>
          <a:xfrm>
            <a:off x="0" y="1295400"/>
            <a:ext cx="5410200" cy="5562600"/>
          </a:xfrm>
        </p:spPr>
      </p:pic>
      <p:sp>
        <p:nvSpPr>
          <p:cNvPr id="6" name="Slide Number Placeholder 5"/>
          <p:cNvSpPr>
            <a:spLocks noGrp="1"/>
          </p:cNvSpPr>
          <p:nvPr>
            <p:ph type="sldNum" sz="quarter" idx="12"/>
          </p:nvPr>
        </p:nvSpPr>
        <p:spPr/>
        <p:txBody>
          <a:bodyPr/>
          <a:lstStyle/>
          <a:p>
            <a:fld id="{B6F15528-21DE-4FAA-801E-634DDDAF4B2B}" type="slidenum">
              <a:rPr lang="en-US" smtClean="0"/>
              <a:pPr/>
              <a:t>7</a:t>
            </a:fld>
            <a:endParaRPr lang="en-US"/>
          </a:p>
        </p:txBody>
      </p:sp>
      <p:sp>
        <p:nvSpPr>
          <p:cNvPr id="5" name="TextBox 4"/>
          <p:cNvSpPr txBox="1"/>
          <p:nvPr/>
        </p:nvSpPr>
        <p:spPr>
          <a:xfrm>
            <a:off x="5638800" y="2895600"/>
            <a:ext cx="2585964" cy="1846659"/>
          </a:xfrm>
          <a:prstGeom prst="rect">
            <a:avLst/>
          </a:prstGeom>
          <a:noFill/>
        </p:spPr>
        <p:txBody>
          <a:bodyPr wrap="none" rtlCol="0">
            <a:spAutoFit/>
          </a:bodyPr>
          <a:lstStyle/>
          <a:p>
            <a:pPr>
              <a:buFont typeface="Arial" charset="0"/>
              <a:buChar char="•"/>
            </a:pPr>
            <a:r>
              <a:rPr lang="en-US" sz="3200" dirty="0" smtClean="0">
                <a:solidFill>
                  <a:srgbClr val="92D050"/>
                </a:solidFill>
              </a:rPr>
              <a:t> Traceability</a:t>
            </a:r>
          </a:p>
          <a:p>
            <a:endParaRPr lang="en-US" sz="3200" dirty="0" smtClean="0">
              <a:solidFill>
                <a:srgbClr val="92D050"/>
              </a:solidFill>
            </a:endParaRPr>
          </a:p>
          <a:p>
            <a:pPr>
              <a:buFont typeface="Arial" charset="0"/>
              <a:buChar char="•"/>
            </a:pPr>
            <a:r>
              <a:rPr lang="en-US" sz="3200" dirty="0" smtClean="0">
                <a:solidFill>
                  <a:srgbClr val="92D050"/>
                </a:solidFill>
              </a:rPr>
              <a:t> Testability</a:t>
            </a:r>
          </a:p>
          <a:p>
            <a:endParaRPr lang="en-US" dirty="0">
              <a:solidFill>
                <a:srgbClr val="92D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grpId="0" nodeType="click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0600"/>
          </a:xfrm>
        </p:spPr>
        <p:txBody>
          <a:bodyPr/>
          <a:lstStyle/>
          <a:p>
            <a:pPr algn="l"/>
            <a:r>
              <a:rPr lang="en-US" dirty="0" smtClean="0"/>
              <a:t>Sequence : Service to worker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pic>
        <p:nvPicPr>
          <p:cNvPr id="8194" name="Picture 2" descr="Figure 7.21"/>
          <p:cNvPicPr>
            <a:picLocks noChangeAspect="1" noChangeArrowheads="1"/>
          </p:cNvPicPr>
          <p:nvPr/>
        </p:nvPicPr>
        <p:blipFill>
          <a:blip r:embed="rId2" cstate="print"/>
          <a:stretch>
            <a:fillRect/>
          </a:stretch>
        </p:blipFill>
        <p:spPr bwMode="auto">
          <a:xfrm>
            <a:off x="0" y="1066801"/>
            <a:ext cx="9144000" cy="5334000"/>
          </a:xfrm>
          <a:prstGeom prst="rect">
            <a:avLst/>
          </a:prstGeom>
          <a:solidFill>
            <a:schemeClr val="tx2">
              <a:lumMod val="60000"/>
              <a:lumOff val="40000"/>
              <a:alpha val="81000"/>
            </a:schemeClr>
          </a:solidFill>
          <a:ln w="9525">
            <a:noFill/>
            <a:miter lim="800000"/>
            <a:headEnd/>
            <a:tailEnd/>
          </a:ln>
          <a:scene3d>
            <a:camera prst="orthographicFront"/>
            <a:lightRig rig="threePt" dir="t"/>
          </a:scene3d>
          <a:sp3d>
            <a:bevelT/>
          </a:sp3d>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0600"/>
          </a:xfrm>
        </p:spPr>
        <p:txBody>
          <a:bodyPr>
            <a:normAutofit/>
          </a:bodyPr>
          <a:lstStyle/>
          <a:p>
            <a:pPr algn="l"/>
            <a:r>
              <a:rPr lang="en-US" sz="5400" dirty="0" smtClean="0"/>
              <a:t>Service to worker</a:t>
            </a:r>
            <a:endParaRPr lang="en-US" sz="5400" dirty="0"/>
          </a:p>
        </p:txBody>
      </p:sp>
      <p:sp>
        <p:nvSpPr>
          <p:cNvPr id="3" name="Content Placeholder 2"/>
          <p:cNvSpPr>
            <a:spLocks noGrp="1"/>
          </p:cNvSpPr>
          <p:nvPr>
            <p:ph idx="1"/>
          </p:nvPr>
        </p:nvSpPr>
        <p:spPr>
          <a:xfrm>
            <a:off x="0" y="1219200"/>
            <a:ext cx="9144000" cy="4876800"/>
          </a:xfrm>
        </p:spPr>
        <p:txBody>
          <a:bodyPr>
            <a:normAutofit fontScale="92500"/>
          </a:bodyPr>
          <a:lstStyle/>
          <a:p>
            <a:pPr algn="just"/>
            <a:r>
              <a:rPr lang="en-US" dirty="0" smtClean="0"/>
              <a:t> Combine the Front Controller and View Helper patterns to move some presentation logic</a:t>
            </a:r>
          </a:p>
          <a:p>
            <a:pPr algn="just"/>
            <a:r>
              <a:rPr lang="en-US" dirty="0" smtClean="0"/>
              <a:t>forward into the controller and application logic back into Helpers.</a:t>
            </a:r>
          </a:p>
          <a:p>
            <a:pPr algn="just"/>
            <a:r>
              <a:rPr lang="en-US" dirty="0" smtClean="0"/>
              <a:t> A Front Controller is the initial point of contact for the request and is responsible for</a:t>
            </a:r>
          </a:p>
          <a:p>
            <a:pPr algn="just"/>
            <a:r>
              <a:rPr lang="en-US" dirty="0" smtClean="0"/>
              <a:t>Managing many aspects of request handling</a:t>
            </a:r>
          </a:p>
          <a:p>
            <a:pPr lvl="1" algn="just"/>
            <a:r>
              <a:rPr lang="en-US" dirty="0" smtClean="0"/>
              <a:t>System services such as authentication and authorization</a:t>
            </a:r>
          </a:p>
          <a:p>
            <a:pPr lvl="1" algn="just"/>
            <a:r>
              <a:rPr lang="en-US" dirty="0" smtClean="0"/>
              <a:t>Delegation of business processing, choosing an appropriate view, selection of content-creation strategies.</a:t>
            </a:r>
          </a:p>
          <a:p>
            <a:pPr lvl="1" algn="just"/>
            <a:r>
              <a:rPr lang="en-US" dirty="0" smtClean="0"/>
              <a:t>Preparing the model for use by the view , which it dispatches</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Strategies</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Following are the strategies relevant to Service to Worker.</a:t>
            </a:r>
          </a:p>
          <a:p>
            <a:r>
              <a:rPr lang="en-US" dirty="0" err="1" smtClean="0">
                <a:hlinkClick r:id="rId2" action="ppaction://hlinkfile"/>
              </a:rPr>
              <a:t>Servlet</a:t>
            </a:r>
            <a:r>
              <a:rPr lang="en-US" dirty="0" smtClean="0">
                <a:hlinkClick r:id="rId2" action="ppaction://hlinkfile"/>
              </a:rPr>
              <a:t> Front Strategy</a:t>
            </a:r>
            <a:r>
              <a:rPr lang="en-US" dirty="0" smtClean="0"/>
              <a:t> </a:t>
            </a:r>
          </a:p>
          <a:p>
            <a:r>
              <a:rPr lang="en-US" dirty="0" smtClean="0">
                <a:hlinkClick r:id="rId3" action="ppaction://hlinkfile"/>
              </a:rPr>
              <a:t>JSP Front Strategy</a:t>
            </a:r>
            <a:endParaRPr lang="en-US" dirty="0" smtClean="0"/>
          </a:p>
          <a:p>
            <a:r>
              <a:rPr lang="en-US" dirty="0" smtClean="0">
                <a:hlinkClick r:id="rId4" action="ppaction://hlinkfile"/>
              </a:rPr>
              <a:t>Template-Based View Strategy</a:t>
            </a:r>
            <a:endParaRPr lang="en-US" dirty="0" smtClean="0"/>
          </a:p>
          <a:p>
            <a:r>
              <a:rPr lang="en-US" dirty="0" smtClean="0">
                <a:hlinkClick r:id="rId5" action="ppaction://hlinkfile"/>
              </a:rPr>
              <a:t>Controller-Based View Strategy</a:t>
            </a:r>
            <a:endParaRPr lang="en-US" dirty="0" smtClean="0"/>
          </a:p>
          <a:p>
            <a:r>
              <a:rPr lang="en-US" dirty="0" err="1" smtClean="0">
                <a:hlinkClick r:id="rId6" action="ppaction://hlinkfile"/>
              </a:rPr>
              <a:t>JavaBean</a:t>
            </a:r>
            <a:r>
              <a:rPr lang="en-US" dirty="0" smtClean="0">
                <a:hlinkClick r:id="rId6" action="ppaction://hlinkfile"/>
              </a:rPr>
              <a:t> Helper Strategy</a:t>
            </a:r>
            <a:endParaRPr lang="en-US" dirty="0" smtClean="0"/>
          </a:p>
          <a:p>
            <a:r>
              <a:rPr lang="en-US" dirty="0" smtClean="0">
                <a:hlinkClick r:id="rId7" action="ppaction://hlinkfile"/>
              </a:rPr>
              <a:t>Custom Tag Helper Strategy</a:t>
            </a:r>
            <a:endParaRPr lang="en-US" dirty="0" smtClean="0"/>
          </a:p>
          <a:p>
            <a:r>
              <a:rPr lang="en-US" dirty="0" smtClean="0">
                <a:hlinkClick r:id="rId8" action="ppaction://hlinkfile"/>
              </a:rPr>
              <a:t>Dispatcher in Controller Strategy</a:t>
            </a: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6600" dirty="0" smtClean="0">
                <a:solidFill>
                  <a:srgbClr val="C00000"/>
                </a:solidFill>
              </a:rPr>
              <a:t>Intercepting Filter</a:t>
            </a:r>
            <a:endParaRPr lang="en-US" sz="6600" dirty="0">
              <a:solidFill>
                <a:srgbClr val="C00000"/>
              </a:solidFill>
            </a:endParaRPr>
          </a:p>
        </p:txBody>
      </p:sp>
      <p:pic>
        <p:nvPicPr>
          <p:cNvPr id="4" name="Content Placeholder 3" descr="ha920073_d01_540h450w.jpg"/>
          <p:cNvPicPr>
            <a:picLocks noGrp="1" noChangeAspect="1"/>
          </p:cNvPicPr>
          <p:nvPr>
            <p:ph idx="1"/>
          </p:nvPr>
        </p:nvPicPr>
        <p:blipFill>
          <a:blip r:embed="rId3" cstate="print"/>
          <a:stretch>
            <a:fillRect/>
          </a:stretch>
        </p:blipFill>
        <p:spPr>
          <a:xfrm>
            <a:off x="0" y="2057400"/>
            <a:ext cx="9144000" cy="4800600"/>
          </a:xfrm>
        </p:spPr>
      </p:pic>
      <p:sp>
        <p:nvSpPr>
          <p:cNvPr id="5" name="Slide Number Placeholder 4"/>
          <p:cNvSpPr>
            <a:spLocks noGrp="1"/>
          </p:cNvSpPr>
          <p:nvPr>
            <p:ph type="sldNum" sz="quarter" idx="12"/>
          </p:nvPr>
        </p:nvSpPr>
        <p:spPr/>
        <p:txBody>
          <a:bodyPr/>
          <a:lstStyle/>
          <a:p>
            <a:fld id="{B6F15528-21DE-4FAA-801E-634DDDAF4B2B}" type="slidenum">
              <a:rPr lang="en-US" smtClean="0"/>
              <a:pPr/>
              <a:t>73</a:t>
            </a:fld>
            <a:endParaRPr lang="en-US"/>
          </a:p>
        </p:txBody>
      </p:sp>
      <p:sp>
        <p:nvSpPr>
          <p:cNvPr id="7" name="Rectangle 6"/>
          <p:cNvSpPr>
            <a:spLocks noChangeArrowheads="1"/>
          </p:cNvSpPr>
          <p:nvPr/>
        </p:nvSpPr>
        <p:spPr bwMode="auto">
          <a:xfrm>
            <a:off x="129994" y="1600200"/>
            <a:ext cx="9014006" cy="400110"/>
          </a:xfrm>
          <a:prstGeom prst="rect">
            <a:avLst/>
          </a:prstGeom>
          <a:noFill/>
          <a:ln w="9525">
            <a:noFill/>
            <a:miter lim="800000"/>
            <a:headEnd/>
            <a:tailEnd/>
          </a:ln>
        </p:spPr>
        <p:txBody>
          <a:bodyPr wrap="none">
            <a:spAutoFit/>
          </a:bodyPr>
          <a:lstStyle/>
          <a:p>
            <a:r>
              <a:rPr lang="en-US" sz="2000" dirty="0">
                <a:solidFill>
                  <a:srgbClr val="FFFF00"/>
                </a:solidFill>
              </a:rPr>
              <a:t>Intercepting Filter facilitates </a:t>
            </a:r>
            <a:r>
              <a:rPr lang="en-US" sz="2000" b="1" dirty="0">
                <a:solidFill>
                  <a:srgbClr val="FF0000"/>
                </a:solidFill>
              </a:rPr>
              <a:t>pre-processing</a:t>
            </a:r>
            <a:r>
              <a:rPr lang="en-US" sz="2000" dirty="0">
                <a:solidFill>
                  <a:srgbClr val="FFFF00"/>
                </a:solidFill>
              </a:rPr>
              <a:t> and </a:t>
            </a:r>
            <a:r>
              <a:rPr lang="en-US" sz="2000" b="1" dirty="0">
                <a:solidFill>
                  <a:srgbClr val="FF0000"/>
                </a:solidFill>
              </a:rPr>
              <a:t>post-processing</a:t>
            </a:r>
            <a:r>
              <a:rPr lang="en-US" sz="2000" dirty="0">
                <a:solidFill>
                  <a:srgbClr val="FFFF00"/>
                </a:solidFill>
              </a:rPr>
              <a:t> of a request:</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algn="l"/>
            <a:r>
              <a:rPr lang="en-US" sz="4800" dirty="0" smtClean="0"/>
              <a:t>Intercepting Filter</a:t>
            </a:r>
            <a:endParaRPr lang="en-US" sz="4800" dirty="0"/>
          </a:p>
        </p:txBody>
      </p:sp>
      <p:pic>
        <p:nvPicPr>
          <p:cNvPr id="4" name="Content Placeholder 3" descr="ms978727_Des_InterceptingFilter_Fig02(en-us,MSDN_10).gif"/>
          <p:cNvPicPr>
            <a:picLocks noGrp="1" noChangeAspect="1"/>
          </p:cNvPicPr>
          <p:nvPr>
            <p:ph idx="1"/>
          </p:nvPr>
        </p:nvPicPr>
        <p:blipFill>
          <a:blip r:embed="rId3" cstate="print"/>
          <a:stretch>
            <a:fillRect/>
          </a:stretch>
        </p:blipFill>
        <p:spPr>
          <a:xfrm>
            <a:off x="0" y="1295400"/>
            <a:ext cx="9144000" cy="5105400"/>
          </a:xfrm>
        </p:spPr>
      </p:pic>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Sequence : Intercepting Filter</a:t>
            </a:r>
            <a:endParaRPr lang="en-US" dirty="0"/>
          </a:p>
        </p:txBody>
      </p:sp>
      <p:pic>
        <p:nvPicPr>
          <p:cNvPr id="4" name="Content Placeholder 3" descr="ms978727_Des_InterceptingFilter_Fig03(en-us,MSDN_10).gif"/>
          <p:cNvPicPr>
            <a:picLocks noGrp="1" noChangeAspect="1"/>
          </p:cNvPicPr>
          <p:nvPr>
            <p:ph idx="1"/>
          </p:nvPr>
        </p:nvPicPr>
        <p:blipFill>
          <a:blip r:embed="rId2" cstate="print"/>
          <a:stretch>
            <a:fillRect/>
          </a:stretch>
        </p:blipFill>
        <p:spPr>
          <a:xfrm>
            <a:off x="0" y="1219200"/>
            <a:ext cx="9144000" cy="5181600"/>
          </a:xfrm>
        </p:spPr>
      </p:pic>
      <p:sp>
        <p:nvSpPr>
          <p:cNvPr id="5" name="Slide Number Placeholder 4"/>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9144000" cy="1143000"/>
          </a:xfrm>
        </p:spPr>
        <p:txBody>
          <a:bodyPr>
            <a:normAutofit/>
          </a:bodyPr>
          <a:lstStyle/>
          <a:p>
            <a:pPr algn="l"/>
            <a:r>
              <a:rPr lang="en-US" sz="3600" dirty="0"/>
              <a:t>Interceptor Pattern </a:t>
            </a:r>
            <a:r>
              <a:rPr lang="en-US" sz="3600" dirty="0" smtClean="0"/>
              <a:t>can be Use for</a:t>
            </a:r>
            <a:endParaRPr lang="en-US" sz="3600" dirty="0"/>
          </a:p>
        </p:txBody>
      </p:sp>
      <p:sp>
        <p:nvSpPr>
          <p:cNvPr id="15363" name="Rectangle 3"/>
          <p:cNvSpPr>
            <a:spLocks noGrp="1" noChangeArrowheads="1"/>
          </p:cNvSpPr>
          <p:nvPr>
            <p:ph idx="1"/>
          </p:nvPr>
        </p:nvSpPr>
        <p:spPr>
          <a:xfrm>
            <a:off x="457200" y="1295400"/>
            <a:ext cx="8686800" cy="3962400"/>
          </a:xfrm>
        </p:spPr>
        <p:txBody>
          <a:bodyPr/>
          <a:lstStyle/>
          <a:p>
            <a:r>
              <a:rPr lang="en-US" dirty="0"/>
              <a:t>Authentication</a:t>
            </a:r>
          </a:p>
          <a:p>
            <a:r>
              <a:rPr lang="en-US" dirty="0"/>
              <a:t>Access Validation</a:t>
            </a:r>
          </a:p>
          <a:p>
            <a:r>
              <a:rPr lang="en-US" dirty="0"/>
              <a:t>System Logging</a:t>
            </a:r>
          </a:p>
          <a:p>
            <a:r>
              <a:rPr lang="en-US" dirty="0"/>
              <a:t>System Debugging</a:t>
            </a:r>
          </a:p>
          <a:p>
            <a:r>
              <a:rPr lang="en-US" dirty="0"/>
              <a:t>Data Encoding</a:t>
            </a:r>
          </a:p>
          <a:p>
            <a:r>
              <a:rPr lang="en-US" dirty="0"/>
              <a:t>Browser Trapping</a:t>
            </a:r>
          </a:p>
          <a:p>
            <a:r>
              <a:rPr lang="en-US" dirty="0"/>
              <a:t>Response Filtering</a:t>
            </a:r>
          </a:p>
        </p:txBody>
      </p:sp>
      <p:sp>
        <p:nvSpPr>
          <p:cNvPr id="6" name="Slide Number Placeholder 5"/>
          <p:cNvSpPr>
            <a:spLocks noGrp="1"/>
          </p:cNvSpPr>
          <p:nvPr>
            <p:ph type="sldNum" sz="quarter" idx="12"/>
          </p:nvPr>
        </p:nvSpPr>
        <p:spPr/>
        <p:txBody>
          <a:bodyPr/>
          <a:lstStyle/>
          <a:p>
            <a:fld id="{FAF30D80-A9D6-4923-98A3-DF75E650C480}" type="slidenum">
              <a:rPr lang="en-US"/>
              <a:pPr/>
              <a:t>76</a:t>
            </a:fld>
            <a:endParaRPr 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837120" presetClass="entr" presetSubtype="43149992" fill="hold" grpId="0" nodeType="clickEffect">
                                  <p:stCondLst>
                                    <p:cond delay="0"/>
                                  </p:stCondLst>
                                  <p:childTnLst>
                                    <p:set>
                                      <p:cBhvr>
                                        <p:cTn id="6" dur="1" fill="hold">
                                          <p:stCondLst>
                                            <p:cond delay="499"/>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837120" presetClass="entr" presetSubtype="43149992" fill="hold" grpId="0" nodeType="clickEffect">
                                  <p:stCondLst>
                                    <p:cond delay="0"/>
                                  </p:stCondLst>
                                  <p:childTnLst>
                                    <p:set>
                                      <p:cBhvr>
                                        <p:cTn id="10" dur="1" fill="hold">
                                          <p:stCondLst>
                                            <p:cond delay="499"/>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837120" presetClass="entr" presetSubtype="43149992" fill="hold" grpId="0" nodeType="clickEffect">
                                  <p:stCondLst>
                                    <p:cond delay="0"/>
                                  </p:stCondLst>
                                  <p:childTnLst>
                                    <p:set>
                                      <p:cBhvr>
                                        <p:cTn id="14" dur="1" fill="hold">
                                          <p:stCondLst>
                                            <p:cond delay="499"/>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837120" presetClass="entr" presetSubtype="43149992" fill="hold" grpId="0" nodeType="clickEffect">
                                  <p:stCondLst>
                                    <p:cond delay="0"/>
                                  </p:stCondLst>
                                  <p:childTnLst>
                                    <p:set>
                                      <p:cBhvr>
                                        <p:cTn id="18" dur="1" fill="hold">
                                          <p:stCondLst>
                                            <p:cond delay="499"/>
                                          </p:stCondLst>
                                        </p:cTn>
                                        <p:tgtEl>
                                          <p:spTgt spid="15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4837120" presetClass="entr" presetSubtype="43149992" fill="hold" grpId="0" nodeType="clickEffect">
                                  <p:stCondLst>
                                    <p:cond delay="0"/>
                                  </p:stCondLst>
                                  <p:childTnLst>
                                    <p:set>
                                      <p:cBhvr>
                                        <p:cTn id="22" dur="1" fill="hold">
                                          <p:stCondLst>
                                            <p:cond delay="499"/>
                                          </p:stCondLst>
                                        </p:cTn>
                                        <p:tgtEl>
                                          <p:spTgt spid="15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837120" presetClass="entr" presetSubtype="43149992" fill="hold" grpId="0" nodeType="clickEffect">
                                  <p:stCondLst>
                                    <p:cond delay="0"/>
                                  </p:stCondLst>
                                  <p:childTnLst>
                                    <p:set>
                                      <p:cBhvr>
                                        <p:cTn id="26" dur="1" fill="hold">
                                          <p:stCondLst>
                                            <p:cond delay="499"/>
                                          </p:stCondLst>
                                        </p:cTn>
                                        <p:tgtEl>
                                          <p:spTgt spid="153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64837120" presetClass="entr" presetSubtype="43149992" fill="hold" grpId="0" nodeType="clickEffect">
                                  <p:stCondLst>
                                    <p:cond delay="0"/>
                                  </p:stCondLst>
                                  <p:childTnLst>
                                    <p:set>
                                      <p:cBhvr>
                                        <p:cTn id="30" dur="1" fill="hold">
                                          <p:stCondLst>
                                            <p:cond delay="499"/>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0" y="0"/>
            <a:ext cx="8229600" cy="1066800"/>
          </a:xfrm>
        </p:spPr>
        <p:txBody>
          <a:bodyPr/>
          <a:lstStyle/>
          <a:p>
            <a:pPr algn="l"/>
            <a:r>
              <a:rPr lang="en-US" dirty="0"/>
              <a:t>javax.servlet.Filter</a:t>
            </a:r>
          </a:p>
        </p:txBody>
      </p:sp>
      <p:sp>
        <p:nvSpPr>
          <p:cNvPr id="8" name="Slide Number Placeholder 4"/>
          <p:cNvSpPr>
            <a:spLocks noGrp="1"/>
          </p:cNvSpPr>
          <p:nvPr>
            <p:ph type="sldNum" sz="quarter" idx="12"/>
          </p:nvPr>
        </p:nvSpPr>
        <p:spPr/>
        <p:txBody>
          <a:bodyPr/>
          <a:lstStyle/>
          <a:p>
            <a:fld id="{5A373338-934B-4BAE-8209-3013C18ACF81}" type="slidenum">
              <a:rPr lang="en-US"/>
              <a:pPr/>
              <a:t>77</a:t>
            </a:fld>
            <a:endParaRPr lang="en-US"/>
          </a:p>
        </p:txBody>
      </p:sp>
      <p:sp>
        <p:nvSpPr>
          <p:cNvPr id="17411" name="Text Box 3"/>
          <p:cNvSpPr txBox="1">
            <a:spLocks noChangeArrowheads="1"/>
          </p:cNvSpPr>
          <p:nvPr/>
        </p:nvSpPr>
        <p:spPr bwMode="auto">
          <a:xfrm>
            <a:off x="1143000" y="3124200"/>
            <a:ext cx="6705600" cy="457200"/>
          </a:xfrm>
          <a:prstGeom prst="rect">
            <a:avLst/>
          </a:prstGeom>
          <a:noFill/>
          <a:ln w="9525">
            <a:noFill/>
            <a:miter lim="800000"/>
            <a:headEnd/>
            <a:tailEnd/>
          </a:ln>
          <a:effectLst/>
        </p:spPr>
        <p:txBody>
          <a:bodyPr>
            <a:spAutoFit/>
          </a:bodyPr>
          <a:lstStyle/>
          <a:p>
            <a:pPr>
              <a:spcBef>
                <a:spcPct val="50000"/>
              </a:spcBef>
            </a:pPr>
            <a:r>
              <a:rPr lang="en-US" dirty="0">
                <a:latin typeface="Andale Mono" charset="0"/>
              </a:rPr>
              <a:t>void destroy()</a:t>
            </a:r>
          </a:p>
        </p:txBody>
      </p:sp>
      <p:sp>
        <p:nvSpPr>
          <p:cNvPr id="17412" name="Text Box 4"/>
          <p:cNvSpPr txBox="1">
            <a:spLocks noChangeArrowheads="1"/>
          </p:cNvSpPr>
          <p:nvPr/>
        </p:nvSpPr>
        <p:spPr bwMode="auto">
          <a:xfrm>
            <a:off x="1066800" y="2362200"/>
            <a:ext cx="8077200" cy="646331"/>
          </a:xfrm>
          <a:prstGeom prst="rect">
            <a:avLst/>
          </a:prstGeom>
          <a:noFill/>
          <a:ln w="9525">
            <a:noFill/>
            <a:miter lim="800000"/>
            <a:headEnd/>
            <a:tailEnd/>
          </a:ln>
          <a:effectLst/>
        </p:spPr>
        <p:txBody>
          <a:bodyPr wrap="square">
            <a:spAutoFit/>
          </a:bodyPr>
          <a:lstStyle/>
          <a:p>
            <a:pPr>
              <a:spcBef>
                <a:spcPct val="50000"/>
              </a:spcBef>
            </a:pPr>
            <a:r>
              <a:rPr lang="en-US" dirty="0">
                <a:latin typeface="Andale Mono" charset="0"/>
              </a:rPr>
              <a:t>void doFilter(ServletRequest request, </a:t>
            </a:r>
            <a:r>
              <a:rPr lang="en-US" dirty="0" smtClean="0">
                <a:latin typeface="Andale Mono" charset="0"/>
              </a:rPr>
              <a:t>ServletResponse </a:t>
            </a:r>
            <a:r>
              <a:rPr lang="en-US" dirty="0">
                <a:latin typeface="Andale Mono" charset="0"/>
              </a:rPr>
              <a:t>response, 			FilterChain chain) </a:t>
            </a:r>
          </a:p>
        </p:txBody>
      </p:sp>
      <p:sp>
        <p:nvSpPr>
          <p:cNvPr id="17413" name="Text Box 5"/>
          <p:cNvSpPr txBox="1">
            <a:spLocks noChangeArrowheads="1"/>
          </p:cNvSpPr>
          <p:nvPr/>
        </p:nvSpPr>
        <p:spPr bwMode="auto">
          <a:xfrm>
            <a:off x="1066800" y="1828800"/>
            <a:ext cx="6934200" cy="457200"/>
          </a:xfrm>
          <a:prstGeom prst="rect">
            <a:avLst/>
          </a:prstGeom>
          <a:noFill/>
          <a:ln w="9525">
            <a:noFill/>
            <a:miter lim="800000"/>
            <a:headEnd/>
            <a:tailEnd/>
          </a:ln>
          <a:effectLst/>
        </p:spPr>
        <p:txBody>
          <a:bodyPr>
            <a:spAutoFit/>
          </a:bodyPr>
          <a:lstStyle/>
          <a:p>
            <a:pPr>
              <a:spcBef>
                <a:spcPct val="50000"/>
              </a:spcBef>
            </a:pPr>
            <a:r>
              <a:rPr lang="en-US" dirty="0"/>
              <a:t> </a:t>
            </a:r>
            <a:r>
              <a:rPr lang="en-US" dirty="0">
                <a:latin typeface="Andale Mono" charset="0"/>
              </a:rPr>
              <a:t>void init(</a:t>
            </a:r>
            <a:r>
              <a:rPr lang="en-US" dirty="0" err="1">
                <a:latin typeface="Andale Mono" charset="0"/>
              </a:rPr>
              <a:t>FilterConfig</a:t>
            </a:r>
            <a:r>
              <a:rPr lang="en-US" dirty="0">
                <a:latin typeface="Andale Mono" charset="0"/>
              </a:rPr>
              <a:t> </a:t>
            </a:r>
            <a:r>
              <a:rPr lang="en-US" dirty="0" err="1">
                <a:latin typeface="Andale Mono" charset="0"/>
              </a:rPr>
              <a:t>filterConfig</a:t>
            </a:r>
            <a:r>
              <a:rPr lang="en-US" dirty="0">
                <a:latin typeface="Andale Mono" charset="0"/>
              </a:rPr>
              <a:t>)</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837504" presetClass="entr" presetSubtype="43150888" fill="hold" grpId="0" nodeType="clickEffect">
                                  <p:stCondLst>
                                    <p:cond delay="0"/>
                                  </p:stCondLst>
                                  <p:childTnLst>
                                    <p:set>
                                      <p:cBhvr>
                                        <p:cTn id="6" dur="1" fill="hold">
                                          <p:stCondLst>
                                            <p:cond delay="499"/>
                                          </p:stCondLst>
                                        </p:cTn>
                                        <p:tgtEl>
                                          <p:spTgt spid="17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4837504" presetClass="entr" presetSubtype="43150976" fill="hold" grpId="0" nodeType="clickEffect">
                                  <p:stCondLst>
                                    <p:cond delay="0"/>
                                  </p:stCondLst>
                                  <p:childTnLst>
                                    <p:set>
                                      <p:cBhvr>
                                        <p:cTn id="10" dur="1" fill="hold">
                                          <p:stCondLst>
                                            <p:cond delay="499"/>
                                          </p:stCondLst>
                                        </p:cTn>
                                        <p:tgtEl>
                                          <p:spTgt spid="17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837504" presetClass="entr" presetSubtype="43150848" fill="hold" grpId="0" nodeType="clickEffect">
                                  <p:stCondLst>
                                    <p:cond delay="0"/>
                                  </p:stCondLst>
                                  <p:childTnLst>
                                    <p:set>
                                      <p:cBhvr>
                                        <p:cTn id="14" dur="1" fill="hold">
                                          <p:stCondLst>
                                            <p:cond delay="499"/>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P spid="17412" grpId="0" autoUpdateAnimBg="0"/>
      <p:bldP spid="17413"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0"/>
            <a:ext cx="8229600" cy="1143000"/>
          </a:xfrm>
        </p:spPr>
        <p:txBody>
          <a:bodyPr/>
          <a:lstStyle/>
          <a:p>
            <a:r>
              <a:rPr lang="en-US" dirty="0"/>
              <a:t>javax.servlet.FilterChain</a:t>
            </a:r>
          </a:p>
        </p:txBody>
      </p:sp>
      <p:sp>
        <p:nvSpPr>
          <p:cNvPr id="6" name="Slide Number Placeholder 4"/>
          <p:cNvSpPr>
            <a:spLocks noGrp="1"/>
          </p:cNvSpPr>
          <p:nvPr>
            <p:ph type="sldNum" sz="quarter" idx="12"/>
          </p:nvPr>
        </p:nvSpPr>
        <p:spPr/>
        <p:txBody>
          <a:bodyPr/>
          <a:lstStyle/>
          <a:p>
            <a:fld id="{1BE0FE03-FD36-4741-BA3D-5B5E81D00543}" type="slidenum">
              <a:rPr lang="en-US"/>
              <a:pPr/>
              <a:t>78</a:t>
            </a:fld>
            <a:endParaRPr lang="en-US"/>
          </a:p>
        </p:txBody>
      </p:sp>
      <p:sp>
        <p:nvSpPr>
          <p:cNvPr id="18435" name="Text Box 3"/>
          <p:cNvSpPr txBox="1">
            <a:spLocks noChangeArrowheads="1"/>
          </p:cNvSpPr>
          <p:nvPr/>
        </p:nvSpPr>
        <p:spPr bwMode="auto">
          <a:xfrm>
            <a:off x="1447800" y="1524000"/>
            <a:ext cx="7391400" cy="369332"/>
          </a:xfrm>
          <a:prstGeom prst="rect">
            <a:avLst/>
          </a:prstGeom>
          <a:noFill/>
          <a:ln w="9525">
            <a:noFill/>
            <a:miter lim="800000"/>
            <a:headEnd/>
            <a:tailEnd/>
          </a:ln>
          <a:effectLst/>
        </p:spPr>
        <p:txBody>
          <a:bodyPr wrap="square">
            <a:spAutoFit/>
          </a:bodyPr>
          <a:lstStyle/>
          <a:p>
            <a:pPr>
              <a:spcBef>
                <a:spcPct val="50000"/>
              </a:spcBef>
            </a:pPr>
            <a:r>
              <a:rPr lang="en-US" dirty="0">
                <a:latin typeface="Andale Mono" charset="0"/>
              </a:rPr>
              <a:t>void doFilter(ServletRequest request, </a:t>
            </a:r>
            <a:r>
              <a:rPr lang="en-US" dirty="0" smtClean="0">
                <a:latin typeface="Andale Mono" charset="0"/>
              </a:rPr>
              <a:t>ServletResponse </a:t>
            </a:r>
            <a:r>
              <a:rPr lang="en-US" dirty="0">
                <a:latin typeface="Andale Mono" charset="0"/>
              </a:rPr>
              <a:t>response) </a:t>
            </a:r>
          </a:p>
        </p:txBody>
      </p:sp>
      <p:pic>
        <p:nvPicPr>
          <p:cNvPr id="5" name="Picture 2"/>
          <p:cNvPicPr>
            <a:picLocks noChangeAspect="1" noChangeArrowheads="1"/>
          </p:cNvPicPr>
          <p:nvPr/>
        </p:nvPicPr>
        <p:blipFill>
          <a:blip r:embed="rId3" cstate="print"/>
          <a:srcRect/>
          <a:stretch>
            <a:fillRect/>
          </a:stretch>
        </p:blipFill>
        <p:spPr bwMode="auto">
          <a:xfrm>
            <a:off x="0" y="2971800"/>
            <a:ext cx="4419600" cy="3124200"/>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4572000" y="2971800"/>
            <a:ext cx="4572000" cy="3124200"/>
          </a:xfrm>
          <a:prstGeom prst="rect">
            <a:avLst/>
          </a:prstGeom>
          <a:noFill/>
          <a:ln w="9525">
            <a:noFill/>
            <a:miter lim="800000"/>
            <a:headEnd/>
            <a:tailEnd/>
          </a:ln>
        </p:spPr>
      </p:pic>
      <p:sp>
        <p:nvSpPr>
          <p:cNvPr id="62466" name="AutoShape 2" descr="graphics/06fig43.jpg"/>
          <p:cNvSpPr>
            <a:spLocks noChangeAspect="1" noChangeArrowheads="1"/>
          </p:cNvSpPr>
          <p:nvPr/>
        </p:nvSpPr>
        <p:spPr bwMode="auto">
          <a:xfrm>
            <a:off x="38100" y="-22225"/>
            <a:ext cx="4762500" cy="1419225"/>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8229600" cy="1143000"/>
          </a:xfrm>
        </p:spPr>
        <p:txBody>
          <a:bodyPr/>
          <a:lstStyle/>
          <a:p>
            <a:r>
              <a:rPr lang="en-US" dirty="0"/>
              <a:t>javax.servlet.http Wrappers</a:t>
            </a:r>
          </a:p>
        </p:txBody>
      </p:sp>
      <p:sp>
        <p:nvSpPr>
          <p:cNvPr id="20483" name="Rectangle 3"/>
          <p:cNvSpPr>
            <a:spLocks noGrp="1" noChangeArrowheads="1"/>
          </p:cNvSpPr>
          <p:nvPr>
            <p:ph idx="1"/>
          </p:nvPr>
        </p:nvSpPr>
        <p:spPr>
          <a:xfrm>
            <a:off x="609600" y="1600200"/>
            <a:ext cx="7391400" cy="990600"/>
          </a:xfrm>
        </p:spPr>
        <p:txBody>
          <a:bodyPr/>
          <a:lstStyle/>
          <a:p>
            <a:r>
              <a:rPr lang="en-US" sz="2000" dirty="0">
                <a:latin typeface="Andale Mono" charset="0"/>
              </a:rPr>
              <a:t>javax.servlet.http.HttpServletRequestWrapper</a:t>
            </a:r>
          </a:p>
          <a:p>
            <a:r>
              <a:rPr lang="en-US" sz="2000" dirty="0">
                <a:latin typeface="Andale Mono" charset="0"/>
              </a:rPr>
              <a:t>javax.servlet.http.HttpServletResponseWrapper</a:t>
            </a:r>
            <a:endParaRPr lang="en-US" dirty="0"/>
          </a:p>
        </p:txBody>
      </p:sp>
      <p:sp>
        <p:nvSpPr>
          <p:cNvPr id="7" name="Slide Number Placeholder 5"/>
          <p:cNvSpPr>
            <a:spLocks noGrp="1"/>
          </p:cNvSpPr>
          <p:nvPr>
            <p:ph type="sldNum" sz="quarter" idx="12"/>
          </p:nvPr>
        </p:nvSpPr>
        <p:spPr/>
        <p:txBody>
          <a:bodyPr/>
          <a:lstStyle/>
          <a:p>
            <a:fld id="{1FE81116-349C-4295-BAD9-2927256FBBA1}" type="slidenum">
              <a:rPr lang="en-US"/>
              <a:pPr/>
              <a:t>79</a:t>
            </a:fld>
            <a:endParaRPr lang="en-US"/>
          </a:p>
        </p:txBody>
      </p:sp>
      <p:sp>
        <p:nvSpPr>
          <p:cNvPr id="20484" name="Text Box 4"/>
          <p:cNvSpPr txBox="1">
            <a:spLocks noChangeArrowheads="1"/>
          </p:cNvSpPr>
          <p:nvPr/>
        </p:nvSpPr>
        <p:spPr bwMode="auto">
          <a:xfrm>
            <a:off x="1371600" y="2819400"/>
            <a:ext cx="7162800" cy="1815882"/>
          </a:xfrm>
          <a:prstGeom prst="rect">
            <a:avLst/>
          </a:prstGeom>
          <a:noFill/>
          <a:ln w="9525">
            <a:noFill/>
            <a:miter lim="800000"/>
            <a:headEnd/>
            <a:tailEnd/>
          </a:ln>
          <a:effectLst/>
        </p:spPr>
        <p:txBody>
          <a:bodyPr wrap="square">
            <a:spAutoFit/>
          </a:bodyPr>
          <a:lstStyle/>
          <a:p>
            <a:pPr>
              <a:spcBef>
                <a:spcPct val="50000"/>
              </a:spcBef>
            </a:pPr>
            <a:r>
              <a:rPr lang="en-US" sz="2800" dirty="0"/>
              <a:t>These classes provide a complete set of methods implementing the HttpServletRequest and HttpServletResponse classes.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14400"/>
          </a:xfrm>
        </p:spPr>
        <p:txBody>
          <a:bodyPr/>
          <a:lstStyle/>
          <a:p>
            <a:pPr algn="l"/>
            <a:r>
              <a:rPr lang="en-US" dirty="0" smtClean="0"/>
              <a:t>Good design vs Bad design</a:t>
            </a:r>
            <a:endParaRPr lang="en-US" dirty="0"/>
          </a:p>
        </p:txBody>
      </p:sp>
      <p:pic>
        <p:nvPicPr>
          <p:cNvPr id="4" name="Content Placeholder 3" descr="ergonomic-bloopers.jpg"/>
          <p:cNvPicPr>
            <a:picLocks noGrp="1" noChangeAspect="1"/>
          </p:cNvPicPr>
          <p:nvPr>
            <p:ph idx="1"/>
          </p:nvPr>
        </p:nvPicPr>
        <p:blipFill>
          <a:blip r:embed="rId2" cstate="print"/>
          <a:stretch>
            <a:fillRect/>
          </a:stretch>
        </p:blipFill>
        <p:spPr>
          <a:xfrm>
            <a:off x="0" y="1143000"/>
            <a:ext cx="5029200" cy="5715000"/>
          </a:xfrm>
        </p:spPr>
      </p:pic>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
        <p:nvSpPr>
          <p:cNvPr id="6" name="TextBox 5"/>
          <p:cNvSpPr txBox="1"/>
          <p:nvPr/>
        </p:nvSpPr>
        <p:spPr>
          <a:xfrm>
            <a:off x="5181600" y="3276600"/>
            <a:ext cx="3810000" cy="646331"/>
          </a:xfrm>
          <a:prstGeom prst="rect">
            <a:avLst/>
          </a:prstGeom>
          <a:noFill/>
        </p:spPr>
        <p:txBody>
          <a:bodyPr wrap="square" rtlCol="0">
            <a:spAutoFit/>
          </a:bodyPr>
          <a:lstStyle/>
          <a:p>
            <a:r>
              <a:rPr lang="en-US" sz="3600" dirty="0" smtClean="0">
                <a:solidFill>
                  <a:srgbClr val="FFFF00"/>
                </a:solidFill>
              </a:rPr>
              <a:t>User Friendliness</a:t>
            </a:r>
            <a:endParaRPr lang="en-US" sz="3600" dirty="0">
              <a:solidFill>
                <a:srgbClr val="FFFF0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3810000" cy="457200"/>
          </a:xfrm>
        </p:spPr>
        <p:txBody>
          <a:bodyPr>
            <a:normAutofit fontScale="90000"/>
          </a:bodyPr>
          <a:lstStyle/>
          <a:p>
            <a:pPr algn="l"/>
            <a:r>
              <a:rPr lang="en-US" sz="2800" dirty="0">
                <a:solidFill>
                  <a:srgbClr val="FF0000"/>
                </a:solidFill>
              </a:rPr>
              <a:t>An </a:t>
            </a:r>
            <a:r>
              <a:rPr lang="en-US" sz="2800" dirty="0" smtClean="0">
                <a:solidFill>
                  <a:srgbClr val="FF0000"/>
                </a:solidFill>
              </a:rPr>
              <a:t>Example of Filter</a:t>
            </a:r>
            <a:endParaRPr lang="en-US" sz="2800" dirty="0">
              <a:solidFill>
                <a:srgbClr val="FF0000"/>
              </a:solidFill>
            </a:endParaRPr>
          </a:p>
        </p:txBody>
      </p:sp>
      <p:sp>
        <p:nvSpPr>
          <p:cNvPr id="6" name="Slide Number Placeholder 4"/>
          <p:cNvSpPr>
            <a:spLocks noGrp="1"/>
          </p:cNvSpPr>
          <p:nvPr>
            <p:ph type="sldNum" sz="quarter" idx="12"/>
          </p:nvPr>
        </p:nvSpPr>
        <p:spPr/>
        <p:txBody>
          <a:bodyPr/>
          <a:lstStyle/>
          <a:p>
            <a:fld id="{58252F5D-80BF-4BE1-897B-F9C50440BDF0}" type="slidenum">
              <a:rPr lang="en-US"/>
              <a:pPr/>
              <a:t>80</a:t>
            </a:fld>
            <a:endParaRPr lang="en-US"/>
          </a:p>
        </p:txBody>
      </p:sp>
      <p:sp>
        <p:nvSpPr>
          <p:cNvPr id="7" name="Rectangle 6"/>
          <p:cNvSpPr/>
          <p:nvPr/>
        </p:nvSpPr>
        <p:spPr>
          <a:xfrm>
            <a:off x="0" y="457200"/>
            <a:ext cx="9144000" cy="5909310"/>
          </a:xfrm>
          <a:prstGeom prst="rect">
            <a:avLst/>
          </a:prstGeom>
        </p:spPr>
        <p:txBody>
          <a:bodyPr wrap="square">
            <a:spAutoFit/>
          </a:bodyPr>
          <a:lstStyle/>
          <a:p>
            <a:endParaRPr lang="en-US" sz="1400" dirty="0" smtClean="0">
              <a:solidFill>
                <a:srgbClr val="000000"/>
              </a:solidFill>
              <a:latin typeface="Courier New"/>
            </a:endParaRPr>
          </a:p>
          <a:p>
            <a:r>
              <a:rPr lang="en-US" sz="1400" b="1" dirty="0" smtClean="0">
                <a:solidFill>
                  <a:srgbClr val="0000FF"/>
                </a:solidFill>
                <a:latin typeface="Courier New"/>
              </a:rPr>
              <a:t>public</a:t>
            </a:r>
            <a:r>
              <a:rPr lang="en-US" sz="1400" b="1" dirty="0" smtClean="0">
                <a:solidFill>
                  <a:srgbClr val="000000"/>
                </a:solidFill>
                <a:latin typeface="Courier New"/>
              </a:rPr>
              <a:t> </a:t>
            </a:r>
            <a:r>
              <a:rPr lang="en-US" sz="1400" b="1" dirty="0" smtClean="0">
                <a:solidFill>
                  <a:srgbClr val="0000FF"/>
                </a:solidFill>
                <a:latin typeface="Courier New"/>
              </a:rPr>
              <a:t>class</a:t>
            </a:r>
            <a:r>
              <a:rPr lang="en-US" sz="1400" b="1" dirty="0" smtClean="0">
                <a:solidFill>
                  <a:srgbClr val="000000"/>
                </a:solidFill>
                <a:latin typeface="Courier New"/>
              </a:rPr>
              <a:t> EncodingFilter </a:t>
            </a:r>
            <a:r>
              <a:rPr lang="en-US" sz="1400" b="1" dirty="0" smtClean="0">
                <a:solidFill>
                  <a:srgbClr val="0000FF"/>
                </a:solidFill>
                <a:latin typeface="Courier New"/>
              </a:rPr>
              <a:t>implements</a:t>
            </a:r>
            <a:r>
              <a:rPr lang="en-US" sz="1400" b="1" dirty="0" smtClean="0">
                <a:solidFill>
                  <a:srgbClr val="000000"/>
                </a:solidFill>
                <a:latin typeface="Courier New"/>
              </a:rPr>
              <a:t> Filter {</a:t>
            </a:r>
          </a:p>
          <a:p>
            <a:endParaRPr lang="en-US" sz="1400" dirty="0" smtClean="0">
              <a:solidFill>
                <a:srgbClr val="000000"/>
              </a:solidFill>
              <a:latin typeface="Courier New"/>
            </a:endParaRPr>
          </a:p>
          <a:p>
            <a:r>
              <a:rPr lang="en-US" sz="1400" dirty="0" smtClean="0">
                <a:solidFill>
                  <a:srgbClr val="000000"/>
                </a:solidFill>
                <a:latin typeface="Courier New"/>
              </a:rPr>
              <a:t>    </a:t>
            </a:r>
            <a:r>
              <a:rPr lang="en-US" sz="1400" b="1" dirty="0" smtClean="0">
                <a:solidFill>
                  <a:srgbClr val="0000FF"/>
                </a:solidFill>
                <a:latin typeface="Courier New"/>
              </a:rPr>
              <a:t>private</a:t>
            </a:r>
            <a:r>
              <a:rPr lang="en-US" sz="1400" b="1" dirty="0" smtClean="0">
                <a:solidFill>
                  <a:srgbClr val="000000"/>
                </a:solidFill>
                <a:latin typeface="Courier New"/>
              </a:rPr>
              <a:t> FilterConfig config = null;</a:t>
            </a:r>
          </a:p>
          <a:p>
            <a:r>
              <a:rPr lang="en-US" sz="1400" dirty="0" smtClean="0">
                <a:solidFill>
                  <a:srgbClr val="000000"/>
                </a:solidFill>
                <a:latin typeface="Courier New"/>
              </a:rPr>
              <a:t>    </a:t>
            </a:r>
            <a:r>
              <a:rPr lang="en-US" sz="1400" dirty="0" smtClean="0">
                <a:solidFill>
                  <a:srgbClr val="008000"/>
                </a:solidFill>
                <a:latin typeface="Courier New"/>
              </a:rPr>
              <a:t>// default to ASCII</a:t>
            </a:r>
          </a:p>
          <a:p>
            <a:r>
              <a:rPr lang="en-US" sz="1400" dirty="0" smtClean="0">
                <a:solidFill>
                  <a:srgbClr val="000000"/>
                </a:solidFill>
                <a:latin typeface="Courier New"/>
              </a:rPr>
              <a:t>    </a:t>
            </a:r>
            <a:r>
              <a:rPr lang="en-US" sz="1400" b="1" dirty="0" smtClean="0">
                <a:solidFill>
                  <a:srgbClr val="0000FF"/>
                </a:solidFill>
                <a:latin typeface="Courier New"/>
              </a:rPr>
              <a:t>private</a:t>
            </a:r>
            <a:r>
              <a:rPr lang="en-US" sz="1400" b="1" dirty="0" smtClean="0">
                <a:solidFill>
                  <a:srgbClr val="000000"/>
                </a:solidFill>
                <a:latin typeface="Courier New"/>
              </a:rPr>
              <a:t> String targetEncoding = </a:t>
            </a:r>
            <a:r>
              <a:rPr lang="en-US" sz="1400" b="1" dirty="0" smtClean="0">
                <a:solidFill>
                  <a:srgbClr val="FF00FF"/>
                </a:solidFill>
                <a:latin typeface="Courier New"/>
              </a:rPr>
              <a:t>"ASCII"</a:t>
            </a:r>
            <a:r>
              <a:rPr lang="en-US" sz="1400" b="1" dirty="0" smtClean="0">
                <a:solidFill>
                  <a:srgbClr val="000000"/>
                </a:solidFill>
                <a:latin typeface="Courier New"/>
              </a:rPr>
              <a:t>;</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b="1" dirty="0" smtClean="0">
                <a:solidFill>
                  <a:srgbClr val="0000FF"/>
                </a:solidFill>
                <a:latin typeface="Courier New"/>
              </a:rPr>
              <a:t>public</a:t>
            </a:r>
            <a:r>
              <a:rPr lang="en-US" sz="1400" b="1" dirty="0" smtClean="0">
                <a:solidFill>
                  <a:srgbClr val="000000"/>
                </a:solidFill>
                <a:latin typeface="Courier New"/>
              </a:rPr>
              <a:t> </a:t>
            </a:r>
            <a:r>
              <a:rPr lang="en-US" sz="1400" b="1" dirty="0" smtClean="0">
                <a:solidFill>
                  <a:srgbClr val="0000FF"/>
                </a:solidFill>
                <a:latin typeface="Courier New"/>
              </a:rPr>
              <a:t>void</a:t>
            </a:r>
            <a:r>
              <a:rPr lang="en-US" sz="1400" b="1" dirty="0" smtClean="0">
                <a:solidFill>
                  <a:srgbClr val="000000"/>
                </a:solidFill>
                <a:latin typeface="Courier New"/>
              </a:rPr>
              <a:t> init(FilterConfig config) </a:t>
            </a:r>
            <a:r>
              <a:rPr lang="en-US" sz="1400" b="1" dirty="0" smtClean="0">
                <a:solidFill>
                  <a:srgbClr val="0000FF"/>
                </a:solidFill>
                <a:latin typeface="Courier New"/>
              </a:rPr>
              <a:t>throws</a:t>
            </a:r>
            <a:r>
              <a:rPr lang="en-US" sz="1400" b="1" dirty="0" smtClean="0">
                <a:solidFill>
                  <a:srgbClr val="000000"/>
                </a:solidFill>
                <a:latin typeface="Courier New"/>
              </a:rPr>
              <a:t> ServletException {</a:t>
            </a:r>
          </a:p>
          <a:p>
            <a:r>
              <a:rPr lang="en-US" sz="1400" dirty="0" smtClean="0">
                <a:solidFill>
                  <a:srgbClr val="000000"/>
                </a:solidFill>
                <a:latin typeface="Courier New"/>
              </a:rPr>
              <a:t>        </a:t>
            </a:r>
            <a:r>
              <a:rPr lang="en-US" sz="1400" b="1" dirty="0" smtClean="0">
                <a:solidFill>
                  <a:srgbClr val="0000FF"/>
                </a:solidFill>
                <a:latin typeface="Courier New"/>
              </a:rPr>
              <a:t>this</a:t>
            </a:r>
            <a:r>
              <a:rPr lang="en-US" sz="1400" b="1" dirty="0" smtClean="0">
                <a:solidFill>
                  <a:srgbClr val="000000"/>
                </a:solidFill>
                <a:latin typeface="Courier New"/>
              </a:rPr>
              <a:t>.config = config;</a:t>
            </a:r>
          </a:p>
          <a:p>
            <a:r>
              <a:rPr lang="en-US" sz="1400" dirty="0" smtClean="0">
                <a:solidFill>
                  <a:srgbClr val="000000"/>
                </a:solidFill>
                <a:latin typeface="Courier New"/>
              </a:rPr>
              <a:t>        </a:t>
            </a:r>
            <a:r>
              <a:rPr lang="en-US" sz="1400" b="1" dirty="0" smtClean="0">
                <a:solidFill>
                  <a:srgbClr val="0000FF"/>
                </a:solidFill>
                <a:latin typeface="Courier New"/>
              </a:rPr>
              <a:t>this</a:t>
            </a:r>
            <a:r>
              <a:rPr lang="en-US" sz="1400" b="1" dirty="0" smtClean="0">
                <a:solidFill>
                  <a:srgbClr val="000000"/>
                </a:solidFill>
                <a:latin typeface="Courier New"/>
              </a:rPr>
              <a:t>.targetEncoding = config.getInitParameter(</a:t>
            </a:r>
            <a:r>
              <a:rPr lang="en-US" sz="1400" b="1" dirty="0" smtClean="0">
                <a:solidFill>
                  <a:srgbClr val="FF00FF"/>
                </a:solidFill>
                <a:latin typeface="Courier New"/>
              </a:rPr>
              <a:t>"encoding"</a:t>
            </a:r>
            <a:r>
              <a:rPr lang="en-US" sz="1400" b="1" dirty="0" smtClean="0">
                <a:solidFill>
                  <a:srgbClr val="000000"/>
                </a:solidFill>
                <a:latin typeface="Courier New"/>
              </a:rPr>
              <a:t>);</a:t>
            </a:r>
          </a:p>
          <a:p>
            <a:r>
              <a:rPr lang="en-US" sz="1400" dirty="0" smtClean="0">
                <a:solidFill>
                  <a:srgbClr val="000000"/>
                </a:solidFill>
                <a:latin typeface="Courier New"/>
              </a:rPr>
              <a:t>    }</a:t>
            </a:r>
          </a:p>
          <a:p>
            <a:r>
              <a:rPr lang="en-US" sz="1400" dirty="0" smtClean="0">
                <a:solidFill>
                  <a:srgbClr val="000000"/>
                </a:solidFill>
                <a:latin typeface="Courier New"/>
              </a:rPr>
              <a:t>    </a:t>
            </a:r>
          </a:p>
          <a:p>
            <a:r>
              <a:rPr lang="en-US" sz="1400" dirty="0" smtClean="0">
                <a:solidFill>
                  <a:srgbClr val="000000"/>
                </a:solidFill>
                <a:latin typeface="Courier New"/>
              </a:rPr>
              <a:t>    </a:t>
            </a:r>
            <a:r>
              <a:rPr lang="en-US" sz="1400" b="1" dirty="0" smtClean="0">
                <a:solidFill>
                  <a:srgbClr val="0000FF"/>
                </a:solidFill>
                <a:latin typeface="Courier New"/>
              </a:rPr>
              <a:t>public</a:t>
            </a:r>
            <a:r>
              <a:rPr lang="en-US" sz="1400" b="1" dirty="0" smtClean="0">
                <a:solidFill>
                  <a:srgbClr val="000000"/>
                </a:solidFill>
                <a:latin typeface="Courier New"/>
              </a:rPr>
              <a:t> </a:t>
            </a:r>
            <a:r>
              <a:rPr lang="en-US" sz="1400" b="1" dirty="0" smtClean="0">
                <a:solidFill>
                  <a:srgbClr val="0000FF"/>
                </a:solidFill>
                <a:latin typeface="Courier New"/>
              </a:rPr>
              <a:t>void</a:t>
            </a:r>
            <a:r>
              <a:rPr lang="en-US" sz="1400" b="1" dirty="0" smtClean="0">
                <a:solidFill>
                  <a:srgbClr val="000000"/>
                </a:solidFill>
                <a:latin typeface="Courier New"/>
              </a:rPr>
              <a:t> destroy() {</a:t>
            </a:r>
          </a:p>
          <a:p>
            <a:r>
              <a:rPr lang="en-US" sz="1400" dirty="0" smtClean="0">
                <a:solidFill>
                  <a:srgbClr val="000000"/>
                </a:solidFill>
                <a:latin typeface="Courier New"/>
              </a:rPr>
              <a:t>        config = null;</a:t>
            </a:r>
          </a:p>
          <a:p>
            <a:r>
              <a:rPr lang="en-US" sz="1400" dirty="0" smtClean="0">
                <a:solidFill>
                  <a:srgbClr val="000000"/>
                </a:solidFill>
                <a:latin typeface="Courier New"/>
              </a:rPr>
              <a:t>        targetEncoding = null;</a:t>
            </a:r>
          </a:p>
          <a:p>
            <a:r>
              <a:rPr lang="en-US" sz="1400" dirty="0" smtClean="0">
                <a:solidFill>
                  <a:srgbClr val="000000"/>
                </a:solidFill>
                <a:latin typeface="Courier New"/>
              </a:rPr>
              <a:t>    }</a:t>
            </a:r>
          </a:p>
          <a:p>
            <a:endParaRPr lang="en-US" sz="1400" dirty="0" smtClean="0">
              <a:solidFill>
                <a:srgbClr val="000000"/>
              </a:solidFill>
              <a:latin typeface="Courier New"/>
            </a:endParaRPr>
          </a:p>
          <a:p>
            <a:r>
              <a:rPr lang="en-US" sz="1400" dirty="0" smtClean="0">
                <a:solidFill>
                  <a:srgbClr val="000000"/>
                </a:solidFill>
                <a:latin typeface="Courier New"/>
              </a:rPr>
              <a:t>     </a:t>
            </a:r>
            <a:r>
              <a:rPr lang="en-US" sz="1400" b="1" dirty="0" smtClean="0">
                <a:solidFill>
                  <a:srgbClr val="0000FF"/>
                </a:solidFill>
                <a:latin typeface="Courier New"/>
              </a:rPr>
              <a:t>public</a:t>
            </a:r>
            <a:r>
              <a:rPr lang="en-US" sz="1400" b="1" dirty="0" smtClean="0">
                <a:solidFill>
                  <a:srgbClr val="000000"/>
                </a:solidFill>
                <a:latin typeface="Courier New"/>
              </a:rPr>
              <a:t>  </a:t>
            </a:r>
            <a:r>
              <a:rPr lang="en-US" sz="1400" b="1" dirty="0" smtClean="0">
                <a:solidFill>
                  <a:srgbClr val="0000FF"/>
                </a:solidFill>
                <a:latin typeface="Courier New"/>
              </a:rPr>
              <a:t>void</a:t>
            </a:r>
            <a:r>
              <a:rPr lang="en-US" sz="1400" b="1" dirty="0" smtClean="0">
                <a:solidFill>
                  <a:srgbClr val="000000"/>
                </a:solidFill>
                <a:latin typeface="Courier New"/>
              </a:rPr>
              <a:t> doFilter(ServletRequest srequest, ServletResponse  sresponse, FilterChain chain)</a:t>
            </a:r>
          </a:p>
          <a:p>
            <a:r>
              <a:rPr lang="en-US" sz="1400" dirty="0" smtClean="0">
                <a:solidFill>
                  <a:srgbClr val="000000"/>
                </a:solidFill>
                <a:latin typeface="Courier New"/>
              </a:rPr>
              <a:t>        </a:t>
            </a:r>
            <a:r>
              <a:rPr lang="en-US" sz="1400" b="1" dirty="0" smtClean="0">
                <a:solidFill>
                  <a:srgbClr val="0000FF"/>
                </a:solidFill>
                <a:latin typeface="Courier New"/>
              </a:rPr>
              <a:t>throws</a:t>
            </a:r>
            <a:r>
              <a:rPr lang="en-US" sz="1400" b="1" dirty="0" smtClean="0">
                <a:solidFill>
                  <a:srgbClr val="000000"/>
                </a:solidFill>
                <a:latin typeface="Courier New"/>
              </a:rPr>
              <a:t> IOException, ServletException {</a:t>
            </a:r>
          </a:p>
          <a:p>
            <a:r>
              <a:rPr lang="en-US" sz="1400" dirty="0" smtClean="0">
                <a:solidFill>
                  <a:srgbClr val="000000"/>
                </a:solidFill>
                <a:latin typeface="Courier New"/>
              </a:rPr>
              <a:t>            </a:t>
            </a:r>
          </a:p>
          <a:p>
            <a:r>
              <a:rPr lang="en-US" sz="1400" dirty="0" smtClean="0">
                <a:solidFill>
                  <a:srgbClr val="000000"/>
                </a:solidFill>
                <a:latin typeface="Courier New"/>
              </a:rPr>
              <a:t>        HttpServletRequest request = (HttpServletRequest)srequest;</a:t>
            </a:r>
          </a:p>
          <a:p>
            <a:r>
              <a:rPr lang="en-US" sz="1400" dirty="0" smtClean="0">
                <a:solidFill>
                  <a:srgbClr val="000000"/>
                </a:solidFill>
                <a:latin typeface="Courier New"/>
              </a:rPr>
              <a:t>        request.setCharacterEncoding(targetEncoding);</a:t>
            </a:r>
          </a:p>
          <a:p>
            <a:r>
              <a:rPr lang="en-US" sz="1400" dirty="0" smtClean="0">
                <a:solidFill>
                  <a:srgbClr val="000000"/>
                </a:solidFill>
                <a:latin typeface="Courier New"/>
              </a:rPr>
              <a:t>        </a:t>
            </a:r>
            <a:r>
              <a:rPr lang="en-US" sz="1400" dirty="0" smtClean="0">
                <a:solidFill>
                  <a:srgbClr val="008000"/>
                </a:solidFill>
                <a:latin typeface="Courier New"/>
              </a:rPr>
              <a:t>// move on to the next</a:t>
            </a:r>
          </a:p>
          <a:p>
            <a:r>
              <a:rPr lang="en-US" sz="1400" dirty="0" smtClean="0">
                <a:solidFill>
                  <a:srgbClr val="000000"/>
                </a:solidFill>
                <a:latin typeface="Courier New"/>
              </a:rPr>
              <a:t>       chain.doFilter(srequest,sresponse);  </a:t>
            </a:r>
          </a:p>
          <a:p>
            <a:r>
              <a:rPr lang="en-US" sz="1400" dirty="0" smtClean="0">
                <a:solidFill>
                  <a:srgbClr val="000000"/>
                </a:solidFill>
                <a:latin typeface="Courier New"/>
              </a:rPr>
              <a:t>    }</a:t>
            </a:r>
          </a:p>
          <a:p>
            <a:r>
              <a:rPr lang="en-US" sz="1400" dirty="0" smtClean="0">
                <a:solidFill>
                  <a:srgbClr val="000000"/>
                </a:solidFill>
                <a:latin typeface="Courier New"/>
              </a:rPr>
              <a:t>}</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0" y="0"/>
            <a:ext cx="8229600" cy="1143000"/>
          </a:xfrm>
        </p:spPr>
        <p:txBody>
          <a:bodyPr>
            <a:normAutofit fontScale="90000"/>
          </a:bodyPr>
          <a:lstStyle/>
          <a:p>
            <a:pPr algn="l"/>
            <a:r>
              <a:rPr lang="en-US" u="sng" dirty="0">
                <a:solidFill>
                  <a:srgbClr val="0070C0"/>
                </a:solidFill>
              </a:rPr>
              <a:t>Deployment </a:t>
            </a:r>
            <a:r>
              <a:rPr lang="en-US" u="sng" dirty="0" smtClean="0">
                <a:solidFill>
                  <a:srgbClr val="0070C0"/>
                </a:solidFill>
              </a:rPr>
              <a:t>Descriptor web.xml</a:t>
            </a:r>
            <a:endParaRPr lang="en-US" u="sng" dirty="0">
              <a:solidFill>
                <a:srgbClr val="0070C0"/>
              </a:solidFill>
            </a:endParaRPr>
          </a:p>
        </p:txBody>
      </p:sp>
      <p:sp>
        <p:nvSpPr>
          <p:cNvPr id="7" name="Slide Number Placeholder 4"/>
          <p:cNvSpPr>
            <a:spLocks noGrp="1"/>
          </p:cNvSpPr>
          <p:nvPr>
            <p:ph type="sldNum" sz="quarter" idx="12"/>
          </p:nvPr>
        </p:nvSpPr>
        <p:spPr/>
        <p:txBody>
          <a:bodyPr/>
          <a:lstStyle/>
          <a:p>
            <a:fld id="{92D39A80-EFBA-460A-8DBE-303C4AEBFED2}" type="slidenum">
              <a:rPr lang="en-US"/>
              <a:pPr/>
              <a:t>81</a:t>
            </a:fld>
            <a:endParaRPr lang="en-US"/>
          </a:p>
        </p:txBody>
      </p:sp>
      <p:sp>
        <p:nvSpPr>
          <p:cNvPr id="22531" name="Text Box 3"/>
          <p:cNvSpPr txBox="1">
            <a:spLocks noChangeArrowheads="1"/>
          </p:cNvSpPr>
          <p:nvPr/>
        </p:nvSpPr>
        <p:spPr bwMode="auto">
          <a:xfrm>
            <a:off x="914400" y="1371600"/>
            <a:ext cx="7162800" cy="523220"/>
          </a:xfrm>
          <a:prstGeom prst="rect">
            <a:avLst/>
          </a:prstGeom>
          <a:noFill/>
          <a:ln w="9525">
            <a:noFill/>
            <a:miter lim="800000"/>
            <a:headEnd/>
            <a:tailEnd/>
          </a:ln>
          <a:effectLst/>
        </p:spPr>
        <p:txBody>
          <a:bodyPr>
            <a:spAutoFit/>
          </a:bodyPr>
          <a:lstStyle/>
          <a:p>
            <a:pPr>
              <a:spcBef>
                <a:spcPct val="50000"/>
              </a:spcBef>
              <a:buFontTx/>
              <a:buChar char="•"/>
            </a:pPr>
            <a:r>
              <a:rPr lang="en-US" sz="2800" dirty="0">
                <a:solidFill>
                  <a:srgbClr val="FF0000"/>
                </a:solidFill>
              </a:rPr>
              <a:t>New tags </a:t>
            </a:r>
            <a:r>
              <a:rPr lang="en-US" sz="2800" dirty="0">
                <a:solidFill>
                  <a:srgbClr val="00B0F0"/>
                </a:solidFill>
                <a:latin typeface="Andale Mono" charset="0"/>
              </a:rPr>
              <a:t>filter</a:t>
            </a:r>
            <a:r>
              <a:rPr lang="en-US" sz="2800" dirty="0">
                <a:solidFill>
                  <a:srgbClr val="FF0000"/>
                </a:solidFill>
                <a:latin typeface="Andale Mono" charset="0"/>
              </a:rPr>
              <a:t> </a:t>
            </a:r>
            <a:r>
              <a:rPr lang="en-US" sz="2800" dirty="0">
                <a:solidFill>
                  <a:srgbClr val="FF0000"/>
                </a:solidFill>
              </a:rPr>
              <a:t>and</a:t>
            </a:r>
            <a:r>
              <a:rPr lang="en-US" sz="2800" dirty="0">
                <a:solidFill>
                  <a:srgbClr val="FF0000"/>
                </a:solidFill>
                <a:latin typeface="Andale Mono" charset="0"/>
              </a:rPr>
              <a:t> </a:t>
            </a:r>
            <a:r>
              <a:rPr lang="en-US" sz="2800" dirty="0">
                <a:solidFill>
                  <a:srgbClr val="00B0F0"/>
                </a:solidFill>
                <a:latin typeface="Andale Mono" charset="0"/>
              </a:rPr>
              <a:t>filter-mapping</a:t>
            </a:r>
            <a:endParaRPr lang="en-US" sz="2800" dirty="0">
              <a:solidFill>
                <a:srgbClr val="00B0F0"/>
              </a:solidFill>
            </a:endParaRPr>
          </a:p>
        </p:txBody>
      </p:sp>
      <p:sp>
        <p:nvSpPr>
          <p:cNvPr id="22532" name="Text Box 4"/>
          <p:cNvSpPr txBox="1">
            <a:spLocks noChangeArrowheads="1"/>
          </p:cNvSpPr>
          <p:nvPr/>
        </p:nvSpPr>
        <p:spPr bwMode="auto">
          <a:xfrm>
            <a:off x="762000" y="2133600"/>
            <a:ext cx="7924800" cy="4278094"/>
          </a:xfrm>
          <a:prstGeom prst="rect">
            <a:avLst/>
          </a:prstGeom>
          <a:noFill/>
          <a:ln w="9525">
            <a:noFill/>
            <a:miter lim="800000"/>
            <a:headEnd/>
            <a:tailEnd/>
          </a:ln>
          <a:effectLst/>
        </p:spPr>
        <p:txBody>
          <a:bodyPr wrap="square">
            <a:spAutoFit/>
          </a:bodyPr>
          <a:lstStyle/>
          <a:p>
            <a:r>
              <a:rPr lang="en-US" sz="3200" dirty="0">
                <a:solidFill>
                  <a:srgbClr val="FF0000"/>
                </a:solidFill>
              </a:rPr>
              <a:t>  </a:t>
            </a:r>
            <a:r>
              <a:rPr lang="en-US" sz="2400" dirty="0">
                <a:solidFill>
                  <a:srgbClr val="FF0000"/>
                </a:solidFill>
                <a:latin typeface="Andale Mono" charset="0"/>
              </a:rPr>
              <a:t>&lt;filter&gt;</a:t>
            </a:r>
          </a:p>
          <a:p>
            <a:r>
              <a:rPr lang="en-US" sz="2400" dirty="0">
                <a:solidFill>
                  <a:srgbClr val="FF0000"/>
                </a:solidFill>
                <a:latin typeface="Andale Mono" charset="0"/>
              </a:rPr>
              <a:t>    &lt;filter-name&gt;</a:t>
            </a:r>
            <a:r>
              <a:rPr lang="en-US" sz="2400" dirty="0">
                <a:solidFill>
                  <a:srgbClr val="00B0F0"/>
                </a:solidFill>
                <a:latin typeface="Andale Mono" charset="0"/>
              </a:rPr>
              <a:t>EncodeFilter</a:t>
            </a:r>
            <a:r>
              <a:rPr lang="en-US" sz="2400" dirty="0">
                <a:solidFill>
                  <a:srgbClr val="FF0000"/>
                </a:solidFill>
                <a:latin typeface="Andale Mono" charset="0"/>
              </a:rPr>
              <a:t>&lt;/filter-name&gt;</a:t>
            </a:r>
          </a:p>
          <a:p>
            <a:r>
              <a:rPr lang="en-US" sz="2400" dirty="0">
                <a:solidFill>
                  <a:srgbClr val="FF0000"/>
                </a:solidFill>
                <a:latin typeface="Andale Mono" charset="0"/>
              </a:rPr>
              <a:t>    &lt;display-name&gt;EncodeFilter&lt;/display-name&gt;</a:t>
            </a:r>
          </a:p>
          <a:p>
            <a:r>
              <a:rPr lang="en-US" sz="2400" dirty="0">
                <a:solidFill>
                  <a:srgbClr val="FF0000"/>
                </a:solidFill>
                <a:latin typeface="Andale Mono" charset="0"/>
              </a:rPr>
              <a:t>    &lt;description&gt;&lt;/description&gt;</a:t>
            </a:r>
          </a:p>
          <a:p>
            <a:r>
              <a:rPr lang="en-US" sz="2400" dirty="0">
                <a:solidFill>
                  <a:srgbClr val="FF0000"/>
                </a:solidFill>
                <a:latin typeface="Andale Mono" charset="0"/>
              </a:rPr>
              <a:t>  </a:t>
            </a:r>
            <a:r>
              <a:rPr lang="en-US" sz="2400" dirty="0" smtClean="0">
                <a:solidFill>
                  <a:srgbClr val="FF0000"/>
                </a:solidFill>
                <a:latin typeface="Andale Mono" charset="0"/>
              </a:rPr>
              <a:t>&lt;filter-class&gt;</a:t>
            </a:r>
            <a:r>
              <a:rPr lang="en-US" sz="2400" i="1" u="sng" dirty="0" smtClean="0">
                <a:solidFill>
                  <a:srgbClr val="FF0000"/>
                </a:solidFill>
                <a:latin typeface="Andale Mono" charset="0"/>
              </a:rPr>
              <a:t>encodefilter.EncodeFilter</a:t>
            </a:r>
            <a:r>
              <a:rPr lang="en-US" sz="2400" dirty="0">
                <a:solidFill>
                  <a:srgbClr val="FF0000"/>
                </a:solidFill>
                <a:latin typeface="Andale Mono" charset="0"/>
              </a:rPr>
              <a:t>&lt;/filter-class&gt;</a:t>
            </a:r>
          </a:p>
          <a:p>
            <a:r>
              <a:rPr lang="en-US" sz="2400" dirty="0">
                <a:solidFill>
                  <a:srgbClr val="FF0000"/>
                </a:solidFill>
                <a:latin typeface="Andale Mono" charset="0"/>
              </a:rPr>
              <a:t>  &lt;/filter</a:t>
            </a:r>
            <a:r>
              <a:rPr lang="en-US" sz="2400" dirty="0" smtClean="0">
                <a:solidFill>
                  <a:srgbClr val="FF0000"/>
                </a:solidFill>
                <a:latin typeface="Andale Mono" charset="0"/>
              </a:rPr>
              <a:t>&gt;</a:t>
            </a:r>
          </a:p>
          <a:p>
            <a:endParaRPr lang="en-US" sz="2400" dirty="0">
              <a:solidFill>
                <a:srgbClr val="FF0000"/>
              </a:solidFill>
              <a:latin typeface="Andale Mono" charset="0"/>
            </a:endParaRPr>
          </a:p>
          <a:p>
            <a:r>
              <a:rPr lang="en-US" sz="2400" dirty="0">
                <a:solidFill>
                  <a:srgbClr val="FF0000"/>
                </a:solidFill>
                <a:latin typeface="Andale Mono" charset="0"/>
              </a:rPr>
              <a:t>  &lt;filter-mapping&gt;</a:t>
            </a:r>
          </a:p>
          <a:p>
            <a:r>
              <a:rPr lang="en-US" sz="2400" dirty="0">
                <a:solidFill>
                  <a:srgbClr val="FF0000"/>
                </a:solidFill>
                <a:latin typeface="Andale Mono" charset="0"/>
              </a:rPr>
              <a:t>    &lt;filter-name&gt;</a:t>
            </a:r>
            <a:r>
              <a:rPr lang="en-US" sz="2400" dirty="0">
                <a:solidFill>
                  <a:srgbClr val="00B0F0"/>
                </a:solidFill>
                <a:latin typeface="Andale Mono" charset="0"/>
              </a:rPr>
              <a:t>EncodingFilter</a:t>
            </a:r>
            <a:r>
              <a:rPr lang="en-US" sz="2400" dirty="0">
                <a:solidFill>
                  <a:srgbClr val="FF0000"/>
                </a:solidFill>
                <a:latin typeface="Andale Mono" charset="0"/>
              </a:rPr>
              <a:t>&lt;/filter-name&gt;</a:t>
            </a:r>
          </a:p>
          <a:p>
            <a:r>
              <a:rPr lang="en-US" sz="2400" dirty="0">
                <a:solidFill>
                  <a:srgbClr val="FF0000"/>
                </a:solidFill>
                <a:latin typeface="Andale Mono" charset="0"/>
              </a:rPr>
              <a:t>    &lt;url-pattern&gt;/*&lt;/url-pattern&gt;</a:t>
            </a:r>
          </a:p>
          <a:p>
            <a:r>
              <a:rPr lang="en-US" sz="2400" dirty="0">
                <a:solidFill>
                  <a:srgbClr val="FF0000"/>
                </a:solidFill>
                <a:latin typeface="Andale Mono" charset="0"/>
              </a:rPr>
              <a:t>  &lt;/filter-mapping&gt;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2532"/>
                                        </p:tgtEl>
                                        <p:attrNameLst>
                                          <p:attrName>style.visibility</p:attrName>
                                        </p:attrNameLst>
                                      </p:cBhvr>
                                      <p:to>
                                        <p:strVal val="visible"/>
                                      </p:to>
                                    </p:set>
                                    <p:animEffect transition="in" filter="wipe(down)">
                                      <p:cBhvr>
                                        <p:cTn id="11"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2"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14400"/>
          </a:xfrm>
        </p:spPr>
        <p:txBody>
          <a:bodyPr>
            <a:normAutofit fontScale="90000"/>
          </a:bodyPr>
          <a:lstStyle/>
          <a:p>
            <a:pPr algn="l"/>
            <a:r>
              <a:rPr lang="en-US" sz="6000" dirty="0" smtClean="0">
                <a:solidFill>
                  <a:srgbClr val="C00000"/>
                </a:solidFill>
              </a:rPr>
              <a:t>Composite View</a:t>
            </a:r>
            <a:endParaRPr lang="en-US" sz="6000" dirty="0">
              <a:solidFill>
                <a:srgbClr val="C00000"/>
              </a:solidFill>
            </a:endParaRPr>
          </a:p>
        </p:txBody>
      </p:sp>
      <p:pic>
        <p:nvPicPr>
          <p:cNvPr id="4" name="Content Placeholder 3" descr="arc_composite_r.jpg"/>
          <p:cNvPicPr>
            <a:picLocks noGrp="1" noChangeAspect="1"/>
          </p:cNvPicPr>
          <p:nvPr>
            <p:ph idx="1"/>
          </p:nvPr>
        </p:nvPicPr>
        <p:blipFill>
          <a:blip r:embed="rId3" cstate="print"/>
          <a:stretch>
            <a:fillRect/>
          </a:stretch>
        </p:blipFill>
        <p:spPr>
          <a:xfrm>
            <a:off x="0" y="1143000"/>
            <a:ext cx="9144000" cy="5334000"/>
          </a:xfrm>
        </p:spPr>
      </p:pic>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
        <p:nvSpPr>
          <p:cNvPr id="6" name="Rectangle 4"/>
          <p:cNvSpPr>
            <a:spLocks noChangeArrowheads="1"/>
          </p:cNvSpPr>
          <p:nvPr/>
        </p:nvSpPr>
        <p:spPr bwMode="auto">
          <a:xfrm>
            <a:off x="838200" y="838200"/>
            <a:ext cx="8305800" cy="336550"/>
          </a:xfrm>
          <a:prstGeom prst="rect">
            <a:avLst/>
          </a:prstGeom>
          <a:noFill/>
          <a:ln w="9525">
            <a:noFill/>
            <a:miter lim="800000"/>
            <a:headEnd/>
            <a:tailEnd/>
          </a:ln>
          <a:effectLst/>
        </p:spPr>
        <p:txBody>
          <a:bodyPr>
            <a:spAutoFit/>
          </a:bodyPr>
          <a:lstStyle/>
          <a:p>
            <a:pPr algn="r">
              <a:defRPr/>
            </a:pPr>
            <a:r>
              <a:rPr lang="en-US" sz="1600" dirty="0">
                <a:solidFill>
                  <a:srgbClr val="FFFF00"/>
                </a:solidFill>
              </a:rPr>
              <a:t>Composite View </a:t>
            </a:r>
            <a:r>
              <a:rPr lang="en-US" sz="1600" b="1" dirty="0">
                <a:solidFill>
                  <a:srgbClr val="FF0000"/>
                </a:solidFill>
                <a:effectLst>
                  <a:outerShdw blurRad="38100" dist="38100" dir="2700000" algn="tl">
                    <a:srgbClr val="000000"/>
                  </a:outerShdw>
                </a:effectLst>
              </a:rPr>
              <a:t>creates</a:t>
            </a:r>
            <a:r>
              <a:rPr lang="en-US" sz="1600" b="1" dirty="0">
                <a:solidFill>
                  <a:srgbClr val="FFFF00"/>
                </a:solidFill>
                <a:effectLst>
                  <a:outerShdw blurRad="38100" dist="38100" dir="2700000" algn="tl">
                    <a:srgbClr val="000000"/>
                  </a:outerShdw>
                </a:effectLst>
              </a:rPr>
              <a:t> an </a:t>
            </a:r>
            <a:r>
              <a:rPr lang="en-US" sz="1600" b="1" dirty="0">
                <a:solidFill>
                  <a:srgbClr val="FF0000"/>
                </a:solidFill>
                <a:effectLst>
                  <a:outerShdw blurRad="38100" dist="38100" dir="2700000" algn="tl">
                    <a:srgbClr val="000000"/>
                  </a:outerShdw>
                </a:effectLst>
              </a:rPr>
              <a:t>aggregate</a:t>
            </a:r>
            <a:r>
              <a:rPr lang="en-US" sz="1600" b="1" dirty="0">
                <a:solidFill>
                  <a:srgbClr val="FFFF00"/>
                </a:solidFill>
                <a:effectLst>
                  <a:outerShdw blurRad="38100" dist="38100" dir="2700000" algn="tl">
                    <a:srgbClr val="000000"/>
                  </a:outerShdw>
                </a:effectLst>
              </a:rPr>
              <a:t> View</a:t>
            </a:r>
            <a:r>
              <a:rPr lang="en-US" sz="1600" dirty="0">
                <a:solidFill>
                  <a:srgbClr val="FFFF00"/>
                </a:solidFill>
              </a:rPr>
              <a:t> from atomic sub-components.</a:t>
            </a:r>
            <a:endParaRPr lang="en-US" sz="1600" dirty="0">
              <a:solidFill>
                <a:srgbClr val="FFFF00"/>
              </a:solidFill>
              <a:latin typeface="Verdana"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5400" dirty="0" smtClean="0">
                <a:solidFill>
                  <a:schemeClr val="accent1">
                    <a:lumMod val="60000"/>
                    <a:lumOff val="40000"/>
                  </a:schemeClr>
                </a:solidFill>
              </a:rPr>
              <a:t>Composite view</a:t>
            </a:r>
            <a:endParaRPr lang="en-US" sz="5400" dirty="0">
              <a:solidFill>
                <a:schemeClr val="accent1">
                  <a:lumMod val="60000"/>
                  <a:lumOff val="40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pic>
        <p:nvPicPr>
          <p:cNvPr id="2050" name="Picture 2" descr="Figure 7.18"/>
          <p:cNvPicPr>
            <a:picLocks noChangeAspect="1" noChangeArrowheads="1"/>
          </p:cNvPicPr>
          <p:nvPr/>
        </p:nvPicPr>
        <p:blipFill>
          <a:blip r:embed="rId3" cstate="print"/>
          <a:srcRect/>
          <a:stretch>
            <a:fillRect/>
          </a:stretch>
        </p:blipFill>
        <p:spPr bwMode="auto">
          <a:xfrm>
            <a:off x="0" y="1295400"/>
            <a:ext cx="914400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pic>
        <p:nvPicPr>
          <p:cNvPr id="163842" name="Picture 2" descr="http://java.sun.com/blueprints/patterns/images/cv-frame2.gif"/>
          <p:cNvPicPr>
            <a:picLocks noChangeAspect="1" noChangeArrowheads="1"/>
          </p:cNvPicPr>
          <p:nvPr/>
        </p:nvPicPr>
        <p:blipFill>
          <a:blip r:embed="rId2" cstate="print"/>
          <a:srcRect/>
          <a:stretch>
            <a:fillRect/>
          </a:stretch>
        </p:blipFill>
        <p:spPr bwMode="auto">
          <a:xfrm>
            <a:off x="609600" y="381000"/>
            <a:ext cx="7848600" cy="5495546"/>
          </a:xfrm>
          <a:prstGeom prst="rect">
            <a:avLst/>
          </a:prstGeom>
          <a:noFill/>
        </p:spPr>
      </p:pic>
      <p:sp>
        <p:nvSpPr>
          <p:cNvPr id="6" name="Rectangle 5"/>
          <p:cNvSpPr/>
          <p:nvPr/>
        </p:nvSpPr>
        <p:spPr>
          <a:xfrm>
            <a:off x="914400" y="5867400"/>
            <a:ext cx="7239000" cy="523220"/>
          </a:xfrm>
          <a:prstGeom prst="rect">
            <a:avLst/>
          </a:prstGeom>
        </p:spPr>
        <p:txBody>
          <a:bodyPr wrap="square">
            <a:spAutoFit/>
          </a:bodyPr>
          <a:lstStyle/>
          <a:p>
            <a:pPr algn="ctr"/>
            <a:r>
              <a:rPr lang="en-US" sz="2800" b="1" dirty="0" smtClean="0">
                <a:solidFill>
                  <a:srgbClr val="FFFF00"/>
                </a:solidFill>
                <a:effectLst>
                  <a:outerShdw blurRad="38100" dist="38100" dir="2700000" algn="tl">
                    <a:srgbClr val="000000">
                      <a:alpha val="43137"/>
                    </a:srgbClr>
                  </a:outerShdw>
                </a:effectLst>
              </a:rPr>
              <a:t>Multiple JSP pages form a composite view </a:t>
            </a:r>
            <a:endParaRPr lang="en-US" sz="2800" dirty="0">
              <a:solidFill>
                <a:srgbClr val="FFFF00"/>
              </a:solidFill>
              <a:effectLst>
                <a:outerShdw blurRad="38100" dist="38100" dir="2700000" algn="tl">
                  <a:srgbClr val="000000">
                    <a:alpha val="43137"/>
                  </a:srgbClr>
                </a:outerShdw>
              </a:effectLst>
            </a:endParaRPr>
          </a:p>
        </p:txBody>
      </p:sp>
      <p:sp>
        <p:nvSpPr>
          <p:cNvPr id="7" name="Title 1"/>
          <p:cNvSpPr>
            <a:spLocks noGrp="1"/>
          </p:cNvSpPr>
          <p:nvPr>
            <p:ph type="title"/>
          </p:nvPr>
        </p:nvSpPr>
        <p:spPr>
          <a:xfrm>
            <a:off x="0" y="0"/>
            <a:ext cx="5562600" cy="304800"/>
          </a:xfrm>
        </p:spPr>
        <p:txBody>
          <a:bodyPr>
            <a:noAutofit/>
          </a:bodyPr>
          <a:lstStyle/>
          <a:p>
            <a:pPr algn="l"/>
            <a:r>
              <a:rPr lang="en-US" sz="2400" dirty="0" smtClean="0">
                <a:solidFill>
                  <a:schemeClr val="accent1">
                    <a:lumMod val="60000"/>
                    <a:lumOff val="40000"/>
                  </a:schemeClr>
                </a:solidFill>
              </a:rPr>
              <a:t>Composite view</a:t>
            </a:r>
            <a:endParaRPr lang="en-US" sz="24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pic>
        <p:nvPicPr>
          <p:cNvPr id="155650" name="Picture 2" descr="http://java.sun.com/blueprints/patterns/images/cv-block.gif"/>
          <p:cNvPicPr>
            <a:picLocks noChangeAspect="1" noChangeArrowheads="1"/>
          </p:cNvPicPr>
          <p:nvPr/>
        </p:nvPicPr>
        <p:blipFill>
          <a:blip r:embed="rId2" cstate="print"/>
          <a:srcRect/>
          <a:stretch>
            <a:fillRect/>
          </a:stretch>
        </p:blipFill>
        <p:spPr bwMode="auto">
          <a:xfrm>
            <a:off x="0" y="1066800"/>
            <a:ext cx="9118600" cy="5334000"/>
          </a:xfrm>
          <a:prstGeom prst="rect">
            <a:avLst/>
          </a:prstGeom>
          <a:noFill/>
        </p:spPr>
      </p:pic>
      <p:sp>
        <p:nvSpPr>
          <p:cNvPr id="6" name="Title 1"/>
          <p:cNvSpPr>
            <a:spLocks noGrp="1"/>
          </p:cNvSpPr>
          <p:nvPr>
            <p:ph type="title"/>
          </p:nvPr>
        </p:nvSpPr>
        <p:spPr>
          <a:xfrm>
            <a:off x="0" y="0"/>
            <a:ext cx="8229600" cy="990600"/>
          </a:xfrm>
        </p:spPr>
        <p:txBody>
          <a:bodyPr>
            <a:normAutofit/>
          </a:bodyPr>
          <a:lstStyle/>
          <a:p>
            <a:pPr algn="l"/>
            <a:r>
              <a:rPr lang="en-US" sz="5400" dirty="0" smtClean="0">
                <a:solidFill>
                  <a:schemeClr val="accent1">
                    <a:lumMod val="60000"/>
                    <a:lumOff val="40000"/>
                  </a:schemeClr>
                </a:solidFill>
              </a:rPr>
              <a:t>Composite view</a:t>
            </a:r>
            <a:endParaRPr lang="en-US" sz="5400" dirty="0">
              <a:solidFill>
                <a:schemeClr val="accent1">
                  <a:lumMod val="60000"/>
                  <a:lumOff val="40000"/>
                </a:schemeClr>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Sequence :Composite View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3074" name="Picture 2" descr="Figures 7.19"/>
          <p:cNvPicPr>
            <a:picLocks noChangeAspect="1" noChangeArrowheads="1"/>
          </p:cNvPicPr>
          <p:nvPr/>
        </p:nvPicPr>
        <p:blipFill>
          <a:blip r:embed="rId2" cstate="print"/>
          <a:srcRect/>
          <a:stretch>
            <a:fillRect/>
          </a:stretch>
        </p:blipFill>
        <p:spPr bwMode="auto">
          <a:xfrm>
            <a:off x="0" y="1295400"/>
            <a:ext cx="9144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normAutofit/>
          </a:bodyPr>
          <a:lstStyle/>
          <a:p>
            <a:pPr algn="l"/>
            <a:r>
              <a:rPr lang="en-US" sz="4400" dirty="0" smtClean="0"/>
              <a:t>Composite View</a:t>
            </a:r>
            <a:endParaRPr lang="en-US" sz="4400" dirty="0"/>
          </a:p>
        </p:txBody>
      </p:sp>
      <p:sp>
        <p:nvSpPr>
          <p:cNvPr id="3" name="Content Placeholder 2"/>
          <p:cNvSpPr>
            <a:spLocks noGrp="1"/>
          </p:cNvSpPr>
          <p:nvPr>
            <p:ph idx="1"/>
          </p:nvPr>
        </p:nvSpPr>
        <p:spPr>
          <a:xfrm>
            <a:off x="0" y="1295400"/>
            <a:ext cx="9144000" cy="5013960"/>
          </a:xfrm>
        </p:spPr>
        <p:txBody>
          <a:bodyPr/>
          <a:lstStyle/>
          <a:p>
            <a:r>
              <a:rPr lang="en-US" dirty="0" smtClean="0"/>
              <a:t>When presentation tier components interact directly with the business services components like EJB,</a:t>
            </a:r>
          </a:p>
          <a:p>
            <a:r>
              <a:rPr lang="en-US" dirty="0" smtClean="0"/>
              <a:t>the presentation components are difficult to changes in the implementation of business services components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pic>
        <p:nvPicPr>
          <p:cNvPr id="5" name="Picture 3"/>
          <p:cNvPicPr>
            <a:picLocks noChangeAspect="1" noChangeArrowheads="1"/>
          </p:cNvPicPr>
          <p:nvPr/>
        </p:nvPicPr>
        <p:blipFill>
          <a:blip r:embed="rId3" cstate="print"/>
          <a:srcRect/>
          <a:stretch>
            <a:fillRect/>
          </a:stretch>
        </p:blipFill>
        <p:spPr bwMode="auto">
          <a:xfrm>
            <a:off x="2895600" y="3581400"/>
            <a:ext cx="6248400" cy="28482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838200"/>
          </a:xfrm>
        </p:spPr>
        <p:txBody>
          <a:bodyPr/>
          <a:lstStyle/>
          <a:p>
            <a:pPr algn="l"/>
            <a:r>
              <a:rPr lang="en-US" sz="4400" dirty="0" smtClean="0">
                <a:effectLst>
                  <a:outerShdw blurRad="38100" dist="38100" dir="2700000" algn="tl">
                    <a:srgbClr val="000000"/>
                  </a:outerShdw>
                </a:effectLst>
              </a:rPr>
              <a:t>Context Object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5" name="Rectangle 7"/>
          <p:cNvSpPr>
            <a:spLocks noChangeArrowheads="1"/>
          </p:cNvSpPr>
          <p:nvPr/>
        </p:nvSpPr>
        <p:spPr bwMode="auto">
          <a:xfrm>
            <a:off x="0" y="914400"/>
            <a:ext cx="9144000" cy="1692771"/>
          </a:xfrm>
          <a:prstGeom prst="rect">
            <a:avLst/>
          </a:prstGeom>
          <a:noFill/>
          <a:ln w="9525">
            <a:noFill/>
            <a:miter lim="800000"/>
            <a:headEnd/>
            <a:tailEnd/>
          </a:ln>
        </p:spPr>
        <p:txBody>
          <a:bodyPr>
            <a:spAutoFit/>
          </a:bodyPr>
          <a:lstStyle/>
          <a:p>
            <a:r>
              <a:rPr lang="en-US" sz="1600" dirty="0"/>
              <a:t>Context Object avoid using </a:t>
            </a:r>
            <a:r>
              <a:rPr lang="en-US" sz="1600" dirty="0">
                <a:solidFill>
                  <a:schemeClr val="hlink"/>
                </a:solidFill>
              </a:rPr>
              <a:t>protocol specific system information</a:t>
            </a:r>
            <a:r>
              <a:rPr lang="en-US" sz="1600" dirty="0"/>
              <a:t> outside of its relevant </a:t>
            </a:r>
            <a:r>
              <a:rPr lang="en-US" sz="1600" dirty="0" smtClean="0"/>
              <a:t>context</a:t>
            </a:r>
          </a:p>
          <a:p>
            <a:endParaRPr lang="en-US" sz="1600" dirty="0"/>
          </a:p>
          <a:p>
            <a:r>
              <a:rPr lang="en-US" dirty="0"/>
              <a:t>encapsulates state in a protocol-independent way to be shared throughout your application. Using Context Object makes testing easier, facilitating a more generic test environment with reduced dependence upon a specific container. The Context Object pattern is used to encapsulate the specifics of protocol implementation to be shared</a:t>
            </a:r>
            <a:r>
              <a:rPr lang="en-US" sz="1600" dirty="0"/>
              <a:t>. </a:t>
            </a:r>
            <a:r>
              <a:rPr lang="en-US" sz="1600" dirty="0" smtClean="0"/>
              <a:t>.</a:t>
            </a:r>
            <a:endParaRPr lang="en-US" sz="1600" dirty="0"/>
          </a:p>
        </p:txBody>
      </p:sp>
      <p:pic>
        <p:nvPicPr>
          <p:cNvPr id="6" name="Picture 3"/>
          <p:cNvPicPr>
            <a:picLocks noChangeAspect="1" noChangeArrowheads="1"/>
          </p:cNvPicPr>
          <p:nvPr/>
        </p:nvPicPr>
        <p:blipFill>
          <a:blip r:embed="rId3" cstate="print"/>
          <a:srcRect/>
          <a:stretch>
            <a:fillRect/>
          </a:stretch>
        </p:blipFill>
        <p:spPr bwMode="auto">
          <a:xfrm>
            <a:off x="304800" y="2667000"/>
            <a:ext cx="8058150" cy="3657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hlink"/>
                </a:solidFill>
              </a:rPr>
              <a:t>Problem:</a:t>
            </a:r>
            <a:endParaRPr lang="en-US" dirty="0"/>
          </a:p>
        </p:txBody>
      </p:sp>
      <p:sp>
        <p:nvSpPr>
          <p:cNvPr id="3" name="Content Placeholder 2"/>
          <p:cNvSpPr>
            <a:spLocks noGrp="1"/>
          </p:cNvSpPr>
          <p:nvPr>
            <p:ph idx="1"/>
          </p:nvPr>
        </p:nvSpPr>
        <p:spPr/>
        <p:txBody>
          <a:bodyPr>
            <a:normAutofit fontScale="92500" lnSpcReduction="20000"/>
          </a:bodyPr>
          <a:lstStyle/>
          <a:p>
            <a:pPr marL="0" lvl="3" indent="0">
              <a:spcBef>
                <a:spcPts val="0"/>
              </a:spcBef>
              <a:buClrTx/>
              <a:buSzTx/>
              <a:buNone/>
              <a:defRPr/>
            </a:pPr>
            <a:r>
              <a:rPr lang="en-US" dirty="0" smtClean="0"/>
              <a:t>When </a:t>
            </a:r>
            <a:r>
              <a:rPr lang="en-US" dirty="0"/>
              <a:t>application-specific components and services are exposed to system information that is outside their context, flexibility and reusability of these components are reduced. </a:t>
            </a:r>
          </a:p>
          <a:p>
            <a:r>
              <a:rPr lang="en-US" sz="2000" dirty="0"/>
              <a:t>Each client component is then tightly coupled with that specific protocol.</a:t>
            </a:r>
          </a:p>
          <a:p>
            <a:endParaRPr lang="en-US" sz="2000" dirty="0" smtClean="0"/>
          </a:p>
          <a:p>
            <a:r>
              <a:rPr lang="en-US" sz="2000" b="1" u="sng" dirty="0"/>
              <a:t>Participants and Responsibilities </a:t>
            </a:r>
            <a:endParaRPr lang="en-US" sz="2000" u="sng" dirty="0"/>
          </a:p>
          <a:p>
            <a:r>
              <a:rPr lang="en-US" sz="2000" b="1" dirty="0">
                <a:solidFill>
                  <a:schemeClr val="hlink"/>
                </a:solidFill>
              </a:rPr>
              <a:t>Client </a:t>
            </a:r>
            <a:endParaRPr lang="en-US" sz="2000" dirty="0">
              <a:solidFill>
                <a:schemeClr val="hlink"/>
              </a:solidFill>
            </a:endParaRPr>
          </a:p>
          <a:p>
            <a:r>
              <a:rPr lang="en-US" sz="2000" dirty="0"/>
              <a:t>It creates an object with </a:t>
            </a:r>
            <a:r>
              <a:rPr lang="en-US" sz="2000" dirty="0" err="1"/>
              <a:t>ProtocolInterface</a:t>
            </a:r>
            <a:r>
              <a:rPr lang="en-US" sz="2000" dirty="0"/>
              <a:t>. </a:t>
            </a:r>
          </a:p>
          <a:p>
            <a:r>
              <a:rPr lang="en-US" sz="2000" b="1" dirty="0" err="1">
                <a:solidFill>
                  <a:schemeClr val="hlink"/>
                </a:solidFill>
              </a:rPr>
              <a:t>ProtocolInterface</a:t>
            </a:r>
            <a:r>
              <a:rPr lang="en-US" sz="2000" b="1" dirty="0">
                <a:solidFill>
                  <a:schemeClr val="hlink"/>
                </a:solidFill>
              </a:rPr>
              <a:t> </a:t>
            </a:r>
            <a:endParaRPr lang="en-US" sz="2000" dirty="0">
              <a:solidFill>
                <a:schemeClr val="hlink"/>
              </a:solidFill>
            </a:endParaRPr>
          </a:p>
          <a:p>
            <a:r>
              <a:rPr lang="en-US" sz="2000" dirty="0"/>
              <a:t>It is an object that exposes protocol or tier-specific details. </a:t>
            </a:r>
          </a:p>
          <a:p>
            <a:r>
              <a:rPr lang="en-US" sz="2000" b="1" dirty="0" err="1">
                <a:solidFill>
                  <a:schemeClr val="hlink"/>
                </a:solidFill>
              </a:rPr>
              <a:t>ContextFactory</a:t>
            </a:r>
            <a:r>
              <a:rPr lang="en-US" sz="2000" b="1" dirty="0">
                <a:solidFill>
                  <a:schemeClr val="hlink"/>
                </a:solidFill>
              </a:rPr>
              <a:t> </a:t>
            </a:r>
            <a:endParaRPr lang="en-US" sz="2000" dirty="0">
              <a:solidFill>
                <a:schemeClr val="hlink"/>
              </a:solidFill>
            </a:endParaRPr>
          </a:p>
          <a:p>
            <a:r>
              <a:rPr lang="en-US" sz="2000" dirty="0"/>
              <a:t>A </a:t>
            </a:r>
            <a:r>
              <a:rPr lang="en-US" sz="2000" dirty="0" err="1"/>
              <a:t>ContextFactory</a:t>
            </a:r>
            <a:r>
              <a:rPr lang="en-US" sz="2000" dirty="0"/>
              <a:t> creates a protocol- and tier-independent </a:t>
            </a:r>
            <a:r>
              <a:rPr lang="en-US" sz="2000" dirty="0" err="1"/>
              <a:t>ContextObject</a:t>
            </a:r>
            <a:r>
              <a:rPr lang="en-US" sz="2000" dirty="0"/>
              <a:t>. </a:t>
            </a:r>
          </a:p>
          <a:p>
            <a:r>
              <a:rPr lang="en-US" sz="2000" b="1" dirty="0" err="1">
                <a:solidFill>
                  <a:schemeClr val="hlink"/>
                </a:solidFill>
              </a:rPr>
              <a:t>ContextObject</a:t>
            </a:r>
            <a:r>
              <a:rPr lang="en-US" sz="2000" b="1" dirty="0">
                <a:solidFill>
                  <a:schemeClr val="hlink"/>
                </a:solidFill>
              </a:rPr>
              <a:t> </a:t>
            </a:r>
            <a:endParaRPr lang="en-US" sz="2000" dirty="0">
              <a:solidFill>
                <a:schemeClr val="hlink"/>
              </a:solidFill>
            </a:endParaRPr>
          </a:p>
          <a:p>
            <a:r>
              <a:rPr lang="en-US" sz="2000" dirty="0" err="1"/>
              <a:t>ContextObject</a:t>
            </a:r>
            <a:r>
              <a:rPr lang="en-US" sz="2000" dirty="0"/>
              <a:t> is a generic object used to share domain-neutral state throughout an application. </a:t>
            </a:r>
            <a:endParaRPr lang="en-US" sz="2000" dirty="0">
              <a:latin typeface="Arial" charset="0"/>
            </a:endParaRPr>
          </a:p>
          <a:p>
            <a:pPr marL="137160" indent="0">
              <a:buNone/>
            </a:pPr>
            <a:endParaRPr lang="en-US" sz="2000" dirty="0"/>
          </a:p>
          <a:p>
            <a:endParaRPr lang="en-US" sz="2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250749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990600"/>
          </a:xfrm>
        </p:spPr>
        <p:txBody>
          <a:bodyPr>
            <a:normAutofit/>
          </a:bodyPr>
          <a:lstStyle/>
          <a:p>
            <a:pPr algn="l"/>
            <a:r>
              <a:rPr lang="en-US" sz="4800" dirty="0" smtClean="0"/>
              <a:t>J2EE Architecture.........</a:t>
            </a:r>
            <a:endParaRPr lang="en-US" sz="4800" dirty="0"/>
          </a:p>
        </p:txBody>
      </p:sp>
      <p:pic>
        <p:nvPicPr>
          <p:cNvPr id="4" name="Content Placeholder 3" descr="MEGA-super-crane.jpg"/>
          <p:cNvPicPr>
            <a:picLocks noGrp="1" noChangeAspect="1"/>
          </p:cNvPicPr>
          <p:nvPr>
            <p:ph idx="1"/>
          </p:nvPr>
        </p:nvPicPr>
        <p:blipFill>
          <a:blip r:embed="rId2" cstate="print"/>
          <a:stretch>
            <a:fillRect/>
          </a:stretch>
        </p:blipFill>
        <p:spPr>
          <a:xfrm>
            <a:off x="0" y="1143000"/>
            <a:ext cx="5943600" cy="5715000"/>
          </a:xfrm>
        </p:spPr>
      </p:pic>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a:p>
        </p:txBody>
      </p:sp>
      <p:sp>
        <p:nvSpPr>
          <p:cNvPr id="5" name="TextBox 4"/>
          <p:cNvSpPr txBox="1"/>
          <p:nvPr/>
        </p:nvSpPr>
        <p:spPr>
          <a:xfrm>
            <a:off x="6172200" y="3124200"/>
            <a:ext cx="2869696" cy="1077218"/>
          </a:xfrm>
          <a:prstGeom prst="rect">
            <a:avLst/>
          </a:prstGeom>
          <a:noFill/>
        </p:spPr>
        <p:txBody>
          <a:bodyPr wrap="none" rtlCol="0">
            <a:spAutoFit/>
          </a:bodyPr>
          <a:lstStyle/>
          <a:p>
            <a:pPr>
              <a:buFont typeface="Arial" pitchFamily="34" charset="0"/>
              <a:buChar char="•"/>
            </a:pPr>
            <a:r>
              <a:rPr lang="en-US" sz="3200" u="sng" dirty="0" smtClean="0"/>
              <a:t> N- Tiers</a:t>
            </a:r>
          </a:p>
          <a:p>
            <a:pPr>
              <a:buFont typeface="Arial" pitchFamily="34" charset="0"/>
              <a:buChar char="•"/>
            </a:pPr>
            <a:r>
              <a:rPr lang="en-US" sz="3200" u="sng" dirty="0" smtClean="0"/>
              <a:t> Multi - layers</a:t>
            </a:r>
            <a:endParaRPr lang="en-US" sz="3200" u="sng"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u="sng" dirty="0">
                <a:solidFill>
                  <a:schemeClr val="hlink"/>
                </a:solidFill>
              </a:rPr>
              <a:t>Solution:</a:t>
            </a:r>
          </a:p>
          <a:p>
            <a:endParaRPr lang="en-US" b="1" dirty="0">
              <a:solidFill>
                <a:schemeClr val="hlink"/>
              </a:solidFill>
            </a:endParaRPr>
          </a:p>
          <a:p>
            <a:r>
              <a:rPr lang="en-US" dirty="0"/>
              <a:t>Use a Context Object to encapsulate state in a protocol -independent way to be shared throughout your application. </a:t>
            </a:r>
          </a:p>
          <a:p>
            <a:endParaRPr lang="en-US" dirty="0"/>
          </a:p>
          <a:p>
            <a:r>
              <a:rPr lang="en-US" dirty="0"/>
              <a:t>Encapsulating system data in a Context Object allows it to be shared with other parts of the application without coupling the application to a specific protocol.</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22239249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76400"/>
            <a:ext cx="8229600" cy="3962400"/>
          </a:xfrm>
        </p:spPr>
        <p:txBody>
          <a:bodyPr>
            <a:noAutofit/>
          </a:bodyPr>
          <a:lstStyle/>
          <a:p>
            <a:r>
              <a:rPr lang="en-US" sz="7200" dirty="0" smtClean="0">
                <a:solidFill>
                  <a:srgbClr val="FFFF00"/>
                </a:solidFill>
              </a:rPr>
              <a:t>End of Presentation </a:t>
            </a:r>
            <a:br>
              <a:rPr lang="en-US" sz="7200" dirty="0" smtClean="0">
                <a:solidFill>
                  <a:srgbClr val="FFFF00"/>
                </a:solidFill>
              </a:rPr>
            </a:br>
            <a:r>
              <a:rPr lang="en-US" sz="7200" dirty="0" smtClean="0">
                <a:solidFill>
                  <a:srgbClr val="FFFF00"/>
                </a:solidFill>
              </a:rPr>
              <a:t>Design Pattern</a:t>
            </a:r>
            <a:endParaRPr lang="en-US" sz="7200" dirty="0">
              <a:solidFill>
                <a:srgbClr val="FFFF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Autofit/>
          </a:bodyPr>
          <a:lstStyle/>
          <a:p>
            <a:pPr algn="l"/>
            <a:r>
              <a:rPr lang="en-US" sz="4000" dirty="0" smtClean="0">
                <a:solidFill>
                  <a:srgbClr val="C00000"/>
                </a:solidFill>
              </a:rPr>
              <a:t>Business And Integration Layer</a:t>
            </a:r>
            <a:endParaRPr lang="en-US" sz="4000" dirty="0">
              <a:solidFill>
                <a:srgbClr val="C00000"/>
              </a:solidFill>
            </a:endParaRPr>
          </a:p>
        </p:txBody>
      </p:sp>
      <p:pic>
        <p:nvPicPr>
          <p:cNvPr id="7170" name="Picture 2"/>
          <p:cNvPicPr>
            <a:picLocks noGrp="1" noChangeAspect="1" noChangeArrowheads="1"/>
          </p:cNvPicPr>
          <p:nvPr>
            <p:ph idx="1"/>
          </p:nvPr>
        </p:nvPicPr>
        <p:blipFill>
          <a:blip r:embed="rId2" cstate="print"/>
          <a:stretch>
            <a:fillRect/>
          </a:stretch>
        </p:blipFill>
        <p:spPr bwMode="auto">
          <a:xfrm>
            <a:off x="0" y="1371600"/>
            <a:ext cx="9144000" cy="49530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cstate="print"/>
          <a:srcRect/>
          <a:stretch>
            <a:fillRect/>
          </a:stretch>
        </p:blipFill>
        <p:spPr bwMode="auto">
          <a:xfrm>
            <a:off x="533400" y="914400"/>
            <a:ext cx="8305800" cy="5638800"/>
          </a:xfrm>
          <a:prstGeom prst="rect">
            <a:avLst/>
          </a:prstGeom>
          <a:noFill/>
          <a:ln w="9525">
            <a:noFill/>
            <a:miter lim="800000"/>
            <a:headEnd/>
            <a:tailEnd/>
          </a:ln>
        </p:spPr>
      </p:pic>
      <p:pic>
        <p:nvPicPr>
          <p:cNvPr id="13315" name="Picture 5"/>
          <p:cNvPicPr>
            <a:picLocks noChangeAspect="1" noChangeArrowheads="1"/>
          </p:cNvPicPr>
          <p:nvPr/>
        </p:nvPicPr>
        <p:blipFill>
          <a:blip r:embed="rId3" cstate="print"/>
          <a:srcRect/>
          <a:stretch>
            <a:fillRect/>
          </a:stretch>
        </p:blipFill>
        <p:spPr bwMode="auto">
          <a:xfrm>
            <a:off x="533400" y="142875"/>
            <a:ext cx="3733800" cy="68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t="3999"/>
          <a:stretch>
            <a:fillRect/>
          </a:stretch>
        </p:blipFill>
        <p:spPr bwMode="auto">
          <a:xfrm>
            <a:off x="609600" y="1676400"/>
            <a:ext cx="8001000" cy="365760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09600" y="762000"/>
            <a:ext cx="4648200" cy="598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0"/>
            <a:ext cx="8229600" cy="1143000"/>
          </a:xfrm>
        </p:spPr>
        <p:txBody>
          <a:bodyPr>
            <a:normAutofit/>
          </a:bodyPr>
          <a:lstStyle/>
          <a:p>
            <a:pPr algn="l"/>
            <a:r>
              <a:rPr lang="en-US" sz="4800" dirty="0">
                <a:solidFill>
                  <a:srgbClr val="00B0F0"/>
                </a:solidFill>
              </a:rPr>
              <a:t>Business Delegate</a:t>
            </a:r>
          </a:p>
        </p:txBody>
      </p:sp>
      <p:sp>
        <p:nvSpPr>
          <p:cNvPr id="16387" name="Rectangle 3"/>
          <p:cNvSpPr>
            <a:spLocks noGrp="1" noChangeArrowheads="1"/>
          </p:cNvSpPr>
          <p:nvPr>
            <p:ph idx="1"/>
          </p:nvPr>
        </p:nvSpPr>
        <p:spPr>
          <a:xfrm>
            <a:off x="1905000" y="3581400"/>
            <a:ext cx="6781800" cy="2727960"/>
          </a:xfrm>
        </p:spPr>
        <p:txBody>
          <a:bodyPr/>
          <a:lstStyle/>
          <a:p>
            <a:pPr>
              <a:spcBef>
                <a:spcPts val="500"/>
              </a:spcBef>
              <a:spcAft>
                <a:spcPts val="500"/>
              </a:spcAft>
            </a:pPr>
            <a:endParaRPr lang="en-US" dirty="0"/>
          </a:p>
          <a:p>
            <a:pPr>
              <a:spcBef>
                <a:spcPts val="500"/>
              </a:spcBef>
              <a:spcAft>
                <a:spcPts val="500"/>
              </a:spcAft>
            </a:pPr>
            <a:r>
              <a:rPr lang="en-US" sz="2000" dirty="0"/>
              <a:t>Plain Java classes that hide EJB API complexity by encapsulating code required to discover, delegate to and recover from invocations on the session and message </a:t>
            </a:r>
            <a:r>
              <a:rPr lang="en-US" sz="2000" dirty="0" smtClean="0"/>
              <a:t>facade </a:t>
            </a:r>
            <a:r>
              <a:rPr lang="en-US" sz="2000" dirty="0"/>
              <a:t>EJB layers.</a:t>
            </a:r>
          </a:p>
          <a:p>
            <a:pPr>
              <a:spcBef>
                <a:spcPts val="500"/>
              </a:spcBef>
              <a:spcAft>
                <a:spcPts val="500"/>
              </a:spcAft>
            </a:pPr>
            <a:r>
              <a:rPr lang="en-US" sz="2000" dirty="0"/>
              <a:t>Use on large projects where the web team is separate from the EJB team .</a:t>
            </a:r>
            <a:endParaRPr lang="en-US" dirty="0"/>
          </a:p>
        </p:txBody>
      </p:sp>
      <p:sp>
        <p:nvSpPr>
          <p:cNvPr id="4" name="Rectangle 4"/>
          <p:cNvSpPr>
            <a:spLocks noChangeArrowheads="1"/>
          </p:cNvSpPr>
          <p:nvPr/>
        </p:nvSpPr>
        <p:spPr bwMode="auto">
          <a:xfrm>
            <a:off x="0" y="914400"/>
            <a:ext cx="9144000" cy="701675"/>
          </a:xfrm>
          <a:prstGeom prst="rect">
            <a:avLst/>
          </a:prstGeom>
          <a:noFill/>
          <a:ln w="9525">
            <a:noFill/>
            <a:miter lim="800000"/>
            <a:headEnd/>
            <a:tailEnd/>
          </a:ln>
        </p:spPr>
        <p:txBody>
          <a:bodyPr>
            <a:spAutoFit/>
          </a:bodyPr>
          <a:lstStyle/>
          <a:p>
            <a:r>
              <a:rPr lang="en-US" dirty="0"/>
              <a:t>Business Delegate </a:t>
            </a:r>
            <a:r>
              <a:rPr lang="en-US" dirty="0">
                <a:solidFill>
                  <a:schemeClr val="hlink"/>
                </a:solidFill>
              </a:rPr>
              <a:t>decouples presentation and service tiers</a:t>
            </a:r>
            <a:r>
              <a:rPr lang="en-US" dirty="0"/>
              <a:t>, and provides a </a:t>
            </a:r>
            <a:r>
              <a:rPr lang="en-US" dirty="0">
                <a:solidFill>
                  <a:schemeClr val="hlink"/>
                </a:solidFill>
              </a:rPr>
              <a:t>facade and proxy interface</a:t>
            </a:r>
            <a:r>
              <a:rPr lang="en-US" dirty="0"/>
              <a:t> to the services.</a:t>
            </a:r>
          </a:p>
        </p:txBody>
      </p:sp>
    </p:spTree>
  </p:cSld>
  <p:clrMapOvr>
    <a:masterClrMapping/>
  </p:clrMapOvr>
  <p:transition advTm="0"/>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
        <p:nvSpPr>
          <p:cNvPr id="5" name="Rectangle 2"/>
          <p:cNvSpPr>
            <a:spLocks noGrp="1" noChangeArrowheads="1"/>
          </p:cNvSpPr>
          <p:nvPr>
            <p:ph type="title"/>
          </p:nvPr>
        </p:nvSpPr>
        <p:spPr>
          <a:xfrm>
            <a:off x="0" y="0"/>
            <a:ext cx="8229600" cy="838200"/>
          </a:xfrm>
        </p:spPr>
        <p:txBody>
          <a:bodyPr>
            <a:noAutofit/>
          </a:bodyPr>
          <a:lstStyle/>
          <a:p>
            <a:pPr algn="l"/>
            <a:r>
              <a:rPr lang="en-US" sz="6000" dirty="0">
                <a:solidFill>
                  <a:srgbClr val="00B0F0"/>
                </a:solidFill>
              </a:rPr>
              <a:t>Business Delegate</a:t>
            </a:r>
          </a:p>
        </p:txBody>
      </p:sp>
      <p:sp>
        <p:nvSpPr>
          <p:cNvPr id="6" name="Rectangle 4"/>
          <p:cNvSpPr>
            <a:spLocks noChangeArrowheads="1"/>
          </p:cNvSpPr>
          <p:nvPr/>
        </p:nvSpPr>
        <p:spPr bwMode="auto">
          <a:xfrm>
            <a:off x="0" y="914400"/>
            <a:ext cx="9144000" cy="646331"/>
          </a:xfrm>
          <a:prstGeom prst="rect">
            <a:avLst/>
          </a:prstGeom>
          <a:noFill/>
          <a:ln w="9525">
            <a:solidFill>
              <a:srgbClr val="FFFF00"/>
            </a:solidFill>
            <a:miter lim="800000"/>
            <a:headEnd/>
            <a:tailEnd/>
          </a:ln>
        </p:spPr>
        <p:txBody>
          <a:bodyPr>
            <a:spAutoFit/>
          </a:bodyPr>
          <a:lstStyle/>
          <a:p>
            <a:r>
              <a:rPr lang="en-US" dirty="0"/>
              <a:t>Business Delegate </a:t>
            </a:r>
            <a:r>
              <a:rPr lang="en-US" dirty="0">
                <a:solidFill>
                  <a:srgbClr val="FFFF00"/>
                </a:solidFill>
              </a:rPr>
              <a:t>decouples</a:t>
            </a:r>
            <a:r>
              <a:rPr lang="en-US" dirty="0">
                <a:solidFill>
                  <a:schemeClr val="hlink"/>
                </a:solidFill>
              </a:rPr>
              <a:t> </a:t>
            </a:r>
            <a:r>
              <a:rPr lang="en-US" dirty="0">
                <a:solidFill>
                  <a:srgbClr val="FFFF00"/>
                </a:solidFill>
              </a:rPr>
              <a:t>presentation</a:t>
            </a:r>
            <a:r>
              <a:rPr lang="en-US" dirty="0">
                <a:solidFill>
                  <a:schemeClr val="hlink"/>
                </a:solidFill>
              </a:rPr>
              <a:t> </a:t>
            </a:r>
            <a:r>
              <a:rPr lang="en-US" dirty="0">
                <a:solidFill>
                  <a:srgbClr val="FFFF00"/>
                </a:solidFill>
              </a:rPr>
              <a:t>and</a:t>
            </a:r>
            <a:r>
              <a:rPr lang="en-US" dirty="0">
                <a:solidFill>
                  <a:schemeClr val="hlink"/>
                </a:solidFill>
              </a:rPr>
              <a:t> </a:t>
            </a:r>
            <a:r>
              <a:rPr lang="en-US" dirty="0">
                <a:solidFill>
                  <a:srgbClr val="FFFF00"/>
                </a:solidFill>
              </a:rPr>
              <a:t>service</a:t>
            </a:r>
            <a:r>
              <a:rPr lang="en-US" dirty="0">
                <a:solidFill>
                  <a:schemeClr val="hlink"/>
                </a:solidFill>
              </a:rPr>
              <a:t> </a:t>
            </a:r>
            <a:r>
              <a:rPr lang="en-US" dirty="0">
                <a:solidFill>
                  <a:srgbClr val="FFFF00"/>
                </a:solidFill>
              </a:rPr>
              <a:t>tiers</a:t>
            </a:r>
            <a:r>
              <a:rPr lang="en-US" dirty="0"/>
              <a:t>, and provides a </a:t>
            </a:r>
            <a:r>
              <a:rPr lang="en-US" dirty="0">
                <a:solidFill>
                  <a:srgbClr val="FFFF00"/>
                </a:solidFill>
              </a:rPr>
              <a:t>facade</a:t>
            </a:r>
            <a:r>
              <a:rPr lang="en-US" dirty="0">
                <a:solidFill>
                  <a:schemeClr val="hlink"/>
                </a:solidFill>
              </a:rPr>
              <a:t> </a:t>
            </a:r>
            <a:r>
              <a:rPr lang="en-US" dirty="0">
                <a:solidFill>
                  <a:srgbClr val="FFFF00"/>
                </a:solidFill>
              </a:rPr>
              <a:t>and</a:t>
            </a:r>
            <a:r>
              <a:rPr lang="en-US" dirty="0">
                <a:solidFill>
                  <a:schemeClr val="hlink"/>
                </a:solidFill>
              </a:rPr>
              <a:t> </a:t>
            </a:r>
            <a:r>
              <a:rPr lang="en-US" dirty="0">
                <a:solidFill>
                  <a:srgbClr val="FFFF00"/>
                </a:solidFill>
              </a:rPr>
              <a:t>proxy</a:t>
            </a:r>
            <a:r>
              <a:rPr lang="en-US" dirty="0">
                <a:solidFill>
                  <a:schemeClr val="hlink"/>
                </a:solidFill>
              </a:rPr>
              <a:t> </a:t>
            </a:r>
            <a:r>
              <a:rPr lang="en-US" dirty="0">
                <a:solidFill>
                  <a:srgbClr val="FFFF00"/>
                </a:solidFill>
              </a:rPr>
              <a:t>interface</a:t>
            </a:r>
            <a:r>
              <a:rPr lang="en-US" dirty="0"/>
              <a:t> to the services.</a:t>
            </a:r>
          </a:p>
        </p:txBody>
      </p:sp>
      <p:pic>
        <p:nvPicPr>
          <p:cNvPr id="7" name="Picture 7"/>
          <p:cNvPicPr>
            <a:picLocks noChangeAspect="1" noChangeArrowheads="1"/>
          </p:cNvPicPr>
          <p:nvPr/>
        </p:nvPicPr>
        <p:blipFill>
          <a:blip r:embed="rId3" cstate="print"/>
          <a:srcRect/>
          <a:stretch>
            <a:fillRect/>
          </a:stretch>
        </p:blipFill>
        <p:spPr bwMode="auto">
          <a:xfrm>
            <a:off x="0" y="3429000"/>
            <a:ext cx="3733800" cy="160020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4038600" y="3429000"/>
            <a:ext cx="5105400" cy="2819400"/>
          </a:xfrm>
          <a:prstGeom prst="rect">
            <a:avLst/>
          </a:prstGeom>
          <a:noFill/>
          <a:ln w="9525">
            <a:noFill/>
            <a:miter lim="800000"/>
            <a:headEnd/>
            <a:tailEnd/>
          </a:ln>
        </p:spPr>
      </p:pic>
      <p:sp>
        <p:nvSpPr>
          <p:cNvPr id="9" name="Rectangle 3"/>
          <p:cNvSpPr>
            <a:spLocks noGrp="1" noChangeArrowheads="1"/>
          </p:cNvSpPr>
          <p:nvPr>
            <p:ph idx="1"/>
          </p:nvPr>
        </p:nvSpPr>
        <p:spPr>
          <a:xfrm>
            <a:off x="0" y="1600200"/>
            <a:ext cx="8839200" cy="1752600"/>
          </a:xfrm>
        </p:spPr>
        <p:txBody>
          <a:bodyPr/>
          <a:lstStyle/>
          <a:p>
            <a:pPr algn="just">
              <a:spcBef>
                <a:spcPts val="500"/>
              </a:spcBef>
              <a:spcAft>
                <a:spcPts val="500"/>
              </a:spcAft>
            </a:pPr>
            <a:r>
              <a:rPr lang="en-US" sz="2000" dirty="0" smtClean="0"/>
              <a:t>Plain </a:t>
            </a:r>
            <a:r>
              <a:rPr lang="en-US" sz="2000" dirty="0"/>
              <a:t>Java classes that hide EJB API complexity by encapsulating code required to discover, delegate to and recover from invocations on the session and message </a:t>
            </a:r>
            <a:r>
              <a:rPr lang="en-US" sz="2000" dirty="0" smtClean="0"/>
              <a:t>facade </a:t>
            </a:r>
            <a:r>
              <a:rPr lang="en-US" sz="2000" dirty="0"/>
              <a:t>EJB layers.</a:t>
            </a:r>
          </a:p>
          <a:p>
            <a:pPr algn="just">
              <a:spcBef>
                <a:spcPts val="500"/>
              </a:spcBef>
              <a:spcAft>
                <a:spcPts val="500"/>
              </a:spcAft>
            </a:pPr>
            <a:r>
              <a:rPr lang="en-US" sz="2000" dirty="0"/>
              <a:t>Use on large projects where the web team is separate from the EJB team </a:t>
            </a:r>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pic>
        <p:nvPicPr>
          <p:cNvPr id="5" name="Picture 9" descr="32"/>
          <p:cNvPicPr>
            <a:picLocks noChangeAspect="1" noChangeArrowheads="1"/>
          </p:cNvPicPr>
          <p:nvPr/>
        </p:nvPicPr>
        <p:blipFill>
          <a:blip r:embed="rId3" cstate="print"/>
          <a:srcRect/>
          <a:stretch>
            <a:fillRect/>
          </a:stretch>
        </p:blipFill>
        <p:spPr bwMode="auto">
          <a:xfrm>
            <a:off x="457200" y="1143000"/>
            <a:ext cx="8153400" cy="1447800"/>
          </a:xfrm>
          <a:prstGeom prst="rect">
            <a:avLst/>
          </a:prstGeom>
          <a:noFill/>
        </p:spPr>
      </p:pic>
      <p:sp>
        <p:nvSpPr>
          <p:cNvPr id="6" name="Rectangle 2"/>
          <p:cNvSpPr>
            <a:spLocks noGrp="1" noChangeArrowheads="1"/>
          </p:cNvSpPr>
          <p:nvPr>
            <p:ph type="title"/>
          </p:nvPr>
        </p:nvSpPr>
        <p:spPr>
          <a:xfrm>
            <a:off x="0" y="0"/>
            <a:ext cx="8229600" cy="838200"/>
          </a:xfrm>
        </p:spPr>
        <p:txBody>
          <a:bodyPr>
            <a:normAutofit/>
          </a:bodyPr>
          <a:lstStyle/>
          <a:p>
            <a:pPr algn="l"/>
            <a:r>
              <a:rPr lang="en-US" sz="4800" dirty="0">
                <a:solidFill>
                  <a:schemeClr val="accent1">
                    <a:lumMod val="20000"/>
                    <a:lumOff val="80000"/>
                  </a:schemeClr>
                </a:solidFill>
              </a:rPr>
              <a:t>Business Delegate</a:t>
            </a:r>
          </a:p>
        </p:txBody>
      </p:sp>
      <p:sp>
        <p:nvSpPr>
          <p:cNvPr id="7" name="Rectangle 6"/>
          <p:cNvSpPr/>
          <p:nvPr/>
        </p:nvSpPr>
        <p:spPr>
          <a:xfrm>
            <a:off x="152400" y="2743200"/>
            <a:ext cx="8763000" cy="3785652"/>
          </a:xfrm>
          <a:prstGeom prst="rect">
            <a:avLst/>
          </a:prstGeom>
        </p:spPr>
        <p:txBody>
          <a:bodyPr wrap="square">
            <a:spAutoFit/>
          </a:bodyPr>
          <a:lstStyle/>
          <a:p>
            <a:pPr algn="just"/>
            <a:r>
              <a:rPr lang="en-US" sz="1600" dirty="0" smtClean="0"/>
              <a:t>Typically, Web Client directly acessing a</a:t>
            </a:r>
            <a:r>
              <a:rPr lang="en-US" sz="1600" baseline="0" dirty="0" smtClean="0"/>
              <a:t>  business object, Such as EJB needs to implement the client-side API of the Business Object.</a:t>
            </a:r>
          </a:p>
          <a:p>
            <a:pPr algn="just"/>
            <a:endParaRPr lang="en-US" sz="1600" baseline="0" dirty="0" smtClean="0"/>
          </a:p>
          <a:p>
            <a:pPr algn="just"/>
            <a:r>
              <a:rPr lang="en-US" sz="1600" baseline="0" dirty="0" smtClean="0"/>
              <a:t>The Web Client also needs to perform the necessary lookup to locate  the business object to access them.</a:t>
            </a:r>
          </a:p>
          <a:p>
            <a:pPr algn="just"/>
            <a:endParaRPr lang="en-US" sz="1600" baseline="0" dirty="0" smtClean="0"/>
          </a:p>
          <a:p>
            <a:pPr algn="just"/>
            <a:r>
              <a:rPr lang="en-US" sz="1600" baseline="0" dirty="0" smtClean="0"/>
              <a:t>As a result, Any changes in the implementation of the business object results in the change of all the web clients that  accesses it.</a:t>
            </a:r>
          </a:p>
          <a:p>
            <a:pPr algn="just"/>
            <a:endParaRPr lang="en-US" sz="1600" baseline="0" dirty="0" smtClean="0"/>
          </a:p>
          <a:p>
            <a:pPr algn="just"/>
            <a:r>
              <a:rPr lang="en-US" sz="1600" baseline="0" dirty="0" smtClean="0"/>
              <a:t>The business delegate design pattern provides a solution to this problem by introducing business delegate object. The business delegate object encapsulates the logic to access business object from the web client.</a:t>
            </a:r>
          </a:p>
          <a:p>
            <a:pPr algn="just"/>
            <a:endParaRPr lang="en-US" sz="1600" baseline="0" dirty="0" smtClean="0"/>
          </a:p>
          <a:p>
            <a:pPr algn="just"/>
            <a:r>
              <a:rPr lang="en-US" sz="1600" baseline="0" dirty="0" smtClean="0"/>
              <a:t>The Web Client remains transparent of how the business object is implemented and only interacts locally with the business delegate object.</a:t>
            </a:r>
            <a:endParaRPr lang="en-US" sz="16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vert="horz" anchor="ctr">
            <a:normAutofit/>
            <a:scene3d>
              <a:camera prst="orthographicFront"/>
              <a:lightRig rig="soft" dir="t">
                <a:rot lat="0" lon="0" rev="16800000"/>
              </a:lightRig>
            </a:scene3d>
            <a:sp3d prstMaterial="softEdge">
              <a:bevelT w="38100" h="38100"/>
            </a:sp3d>
          </a:bodyPr>
          <a:lstStyle/>
          <a:p>
            <a:pPr algn="l"/>
            <a:r>
              <a:rPr lang="en-US" sz="6600" dirty="0" smtClean="0">
                <a:solidFill>
                  <a:srgbClr val="00B0F0"/>
                </a:solidFill>
              </a:rPr>
              <a:t>Service Locator</a:t>
            </a:r>
            <a:endParaRPr lang="en-US" sz="6600" dirty="0">
              <a:solidFill>
                <a:srgbClr val="00B0F0"/>
              </a:solidFill>
            </a:endParaRPr>
          </a:p>
        </p:txBody>
      </p:sp>
      <p:sp>
        <p:nvSpPr>
          <p:cNvPr id="3" name="Content Placeholder 2"/>
          <p:cNvSpPr>
            <a:spLocks noGrp="1"/>
          </p:cNvSpPr>
          <p:nvPr>
            <p:ph idx="1"/>
          </p:nvPr>
        </p:nvSpPr>
        <p:spPr>
          <a:xfrm>
            <a:off x="0" y="4495800"/>
            <a:ext cx="9144000" cy="2362200"/>
          </a:xfrm>
        </p:spPr>
        <p:txBody>
          <a:bodyPr>
            <a:normAutofit fontScale="92500"/>
          </a:bodyPr>
          <a:lstStyle/>
          <a:p>
            <a:pPr algn="just"/>
            <a:r>
              <a:rPr lang="en-US" sz="2400" dirty="0" smtClean="0"/>
              <a:t>Service lookup and creation involves complex interfaces and network operations.</a:t>
            </a:r>
          </a:p>
          <a:p>
            <a:pPr algn="just"/>
            <a:r>
              <a:rPr lang="en-US" sz="2400" dirty="0" smtClean="0"/>
              <a:t>EJB clients need to use the </a:t>
            </a:r>
            <a:r>
              <a:rPr lang="en-US" sz="2400" b="1" dirty="0" smtClean="0"/>
              <a:t>JNDI API </a:t>
            </a:r>
            <a:r>
              <a:rPr lang="en-US" sz="2400" dirty="0" smtClean="0"/>
              <a:t>to look up EJBHome objects</a:t>
            </a:r>
          </a:p>
          <a:p>
            <a:pPr algn="just"/>
            <a:r>
              <a:rPr lang="en-US" sz="2400" dirty="0" smtClean="0"/>
              <a:t>JMS clients need to use </a:t>
            </a:r>
            <a:r>
              <a:rPr lang="en-US" sz="2400" b="1" dirty="0" smtClean="0"/>
              <a:t>JNDI API </a:t>
            </a:r>
            <a:r>
              <a:rPr lang="en-US" sz="2400" dirty="0" smtClean="0"/>
              <a:t>to look up JMS components</a:t>
            </a:r>
          </a:p>
          <a:p>
            <a:pPr algn="just"/>
            <a:r>
              <a:rPr lang="en-US" sz="2400" dirty="0" smtClean="0"/>
              <a:t>context factory to use for the initial JNDI context creation is vendor dependent  Initial context</a:t>
            </a:r>
          </a:p>
          <a:p>
            <a:pPr algn="just"/>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
        <p:nvSpPr>
          <p:cNvPr id="6" name="Rectangle 3"/>
          <p:cNvSpPr>
            <a:spLocks noChangeArrowheads="1"/>
          </p:cNvSpPr>
          <p:nvPr/>
        </p:nvSpPr>
        <p:spPr bwMode="auto">
          <a:xfrm>
            <a:off x="0" y="1066800"/>
            <a:ext cx="9144000" cy="830997"/>
          </a:xfrm>
          <a:prstGeom prst="rect">
            <a:avLst/>
          </a:prstGeom>
          <a:noFill/>
          <a:ln w="9525" algn="ctr">
            <a:solidFill>
              <a:srgbClr val="FFFF00"/>
            </a:solidFill>
            <a:miter lim="800000"/>
            <a:headEnd/>
            <a:tailEnd/>
          </a:ln>
        </p:spPr>
        <p:txBody>
          <a:bodyPr>
            <a:spAutoFit/>
          </a:bodyPr>
          <a:lstStyle/>
          <a:p>
            <a:r>
              <a:rPr lang="en-US" sz="2400" dirty="0"/>
              <a:t>Service Locator encapsulates the </a:t>
            </a:r>
            <a:r>
              <a:rPr lang="en-US" sz="2400" dirty="0">
                <a:solidFill>
                  <a:srgbClr val="FFFF00"/>
                </a:solidFill>
              </a:rPr>
              <a:t>complexity</a:t>
            </a:r>
            <a:r>
              <a:rPr lang="en-US" sz="2400" dirty="0">
                <a:solidFill>
                  <a:schemeClr val="hlink"/>
                </a:solidFill>
              </a:rPr>
              <a:t> </a:t>
            </a:r>
            <a:r>
              <a:rPr lang="en-US" sz="2400" dirty="0">
                <a:solidFill>
                  <a:srgbClr val="FFFF00"/>
                </a:solidFill>
              </a:rPr>
              <a:t>of</a:t>
            </a:r>
            <a:r>
              <a:rPr lang="en-US" sz="2400" dirty="0">
                <a:solidFill>
                  <a:schemeClr val="hlink"/>
                </a:solidFill>
              </a:rPr>
              <a:t> </a:t>
            </a:r>
            <a:r>
              <a:rPr lang="en-US" sz="2400" dirty="0">
                <a:solidFill>
                  <a:srgbClr val="FFFF00"/>
                </a:solidFill>
              </a:rPr>
              <a:t>business</a:t>
            </a:r>
            <a:r>
              <a:rPr lang="en-US" sz="2400" dirty="0">
                <a:solidFill>
                  <a:schemeClr val="hlink"/>
                </a:solidFill>
              </a:rPr>
              <a:t> </a:t>
            </a:r>
            <a:r>
              <a:rPr lang="en-US" sz="2400" dirty="0">
                <a:solidFill>
                  <a:srgbClr val="FFFF00"/>
                </a:solidFill>
              </a:rPr>
              <a:t>service</a:t>
            </a:r>
            <a:r>
              <a:rPr lang="en-US" sz="2400" dirty="0">
                <a:solidFill>
                  <a:schemeClr val="hlink"/>
                </a:solidFill>
              </a:rPr>
              <a:t> </a:t>
            </a:r>
            <a:r>
              <a:rPr lang="en-US" sz="2400" dirty="0">
                <a:solidFill>
                  <a:srgbClr val="FFFF00"/>
                </a:solidFill>
              </a:rPr>
              <a:t>lookup</a:t>
            </a:r>
            <a:r>
              <a:rPr lang="en-US" sz="2400" dirty="0">
                <a:solidFill>
                  <a:schemeClr val="hlink"/>
                </a:solidFill>
              </a:rPr>
              <a:t> </a:t>
            </a:r>
            <a:r>
              <a:rPr lang="en-US" sz="2400" dirty="0">
                <a:solidFill>
                  <a:srgbClr val="FFFF00"/>
                </a:solidFill>
              </a:rPr>
              <a:t>and</a:t>
            </a:r>
            <a:r>
              <a:rPr lang="en-US" sz="2400" dirty="0">
                <a:solidFill>
                  <a:schemeClr val="hlink"/>
                </a:solidFill>
              </a:rPr>
              <a:t> </a:t>
            </a:r>
            <a:r>
              <a:rPr lang="en-US" sz="2400" dirty="0">
                <a:solidFill>
                  <a:srgbClr val="FFFF00"/>
                </a:solidFill>
              </a:rPr>
              <a:t>creation</a:t>
            </a:r>
            <a:r>
              <a:rPr lang="en-US" sz="2400" dirty="0"/>
              <a:t>. It locates business service factories.</a:t>
            </a:r>
          </a:p>
        </p:txBody>
      </p:sp>
      <p:pic>
        <p:nvPicPr>
          <p:cNvPr id="7" name="Picture 6"/>
          <p:cNvPicPr>
            <a:picLocks noChangeAspect="1" noChangeArrowheads="1"/>
          </p:cNvPicPr>
          <p:nvPr/>
        </p:nvPicPr>
        <p:blipFill>
          <a:blip r:embed="rId3" cstate="print"/>
          <a:srcRect/>
          <a:stretch>
            <a:fillRect/>
          </a:stretch>
        </p:blipFill>
        <p:spPr bwMode="auto">
          <a:xfrm>
            <a:off x="0" y="1940858"/>
            <a:ext cx="9144000" cy="2438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pPr algn="l"/>
            <a:r>
              <a:rPr lang="en-US" dirty="0" smtClean="0"/>
              <a:t>Service Locator</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pic>
        <p:nvPicPr>
          <p:cNvPr id="4098" name="Picture 2" descr="Figure 8.31"/>
          <p:cNvPicPr>
            <a:picLocks noChangeAspect="1" noChangeArrowheads="1"/>
          </p:cNvPicPr>
          <p:nvPr/>
        </p:nvPicPr>
        <p:blipFill>
          <a:blip r:embed="rId3" cstate="print"/>
          <a:srcRect/>
          <a:stretch>
            <a:fillRect/>
          </a:stretch>
        </p:blipFill>
        <p:spPr bwMode="auto">
          <a:xfrm>
            <a:off x="0" y="1193074"/>
            <a:ext cx="9144000" cy="50553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4783</TotalTime>
  <Words>10814</Words>
  <Application>Microsoft Office PowerPoint</Application>
  <PresentationFormat>On-screen Show (4:3)</PresentationFormat>
  <Paragraphs>1469</Paragraphs>
  <Slides>159</Slides>
  <Notes>46</Notes>
  <HiddenSlides>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159</vt:i4>
      </vt:variant>
    </vt:vector>
  </HeadingPairs>
  <TitlesOfParts>
    <vt:vector size="173" baseType="lpstr">
      <vt:lpstr>Andale Mono</vt:lpstr>
      <vt:lpstr>Arial</vt:lpstr>
      <vt:lpstr>Book Antiqua</vt:lpstr>
      <vt:lpstr>Calibri</vt:lpstr>
      <vt:lpstr>Courier New</vt:lpstr>
      <vt:lpstr>Lucida Sans</vt:lpstr>
      <vt:lpstr>Times New Roman</vt:lpstr>
      <vt:lpstr>Verdana</vt:lpstr>
      <vt:lpstr>Wingdings</vt:lpstr>
      <vt:lpstr>Wingdings 2</vt:lpstr>
      <vt:lpstr>Wingdings 3</vt:lpstr>
      <vt:lpstr>Apex</vt:lpstr>
      <vt:lpstr>Visio</vt:lpstr>
      <vt:lpstr>VISIO</vt:lpstr>
      <vt:lpstr>Why Design?</vt:lpstr>
      <vt:lpstr>Bad Design</vt:lpstr>
      <vt:lpstr>Good Design vs Bad Design</vt:lpstr>
      <vt:lpstr>Good Design vs Bad Design</vt:lpstr>
      <vt:lpstr>Good Design vs Bad Design</vt:lpstr>
      <vt:lpstr>Good Design vs Bad Design</vt:lpstr>
      <vt:lpstr>Good Design vs Bad Design</vt:lpstr>
      <vt:lpstr>Good design vs Bad design</vt:lpstr>
      <vt:lpstr>J2EE Architecture.........</vt:lpstr>
      <vt:lpstr>Multi layered Architecture</vt:lpstr>
      <vt:lpstr>Layering</vt:lpstr>
      <vt:lpstr>Multi Tiered architecture</vt:lpstr>
      <vt:lpstr>Typical J2EE Architecture</vt:lpstr>
      <vt:lpstr>Logical Layering</vt:lpstr>
      <vt:lpstr>J2EE DESIGN PATTERNS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have some fun with pattern!!</vt:lpstr>
      <vt:lpstr>Front Controller</vt:lpstr>
      <vt:lpstr>Front Controller</vt:lpstr>
      <vt:lpstr>PowerPoint Presentation</vt:lpstr>
      <vt:lpstr>Classes : Front Controller</vt:lpstr>
      <vt:lpstr>Sequence : Front Controller</vt:lpstr>
      <vt:lpstr>Front Controller</vt:lpstr>
      <vt:lpstr>PowerPoint Presentation</vt:lpstr>
      <vt:lpstr>PowerPoint Presentation</vt:lpstr>
      <vt:lpstr>Multi tasking Front controller</vt:lpstr>
      <vt:lpstr>Solution : Command Strategy</vt:lpstr>
      <vt:lpstr>Divide and Share</vt:lpstr>
      <vt:lpstr>PowerPoint Presentation</vt:lpstr>
      <vt:lpstr>Command and strategy</vt:lpstr>
      <vt:lpstr>Solution: Command Stratergy</vt:lpstr>
      <vt:lpstr>Command Strategy</vt:lpstr>
      <vt:lpstr>Command Strategy</vt:lpstr>
      <vt:lpstr>View Helper</vt:lpstr>
      <vt:lpstr>PowerPoint Presentation</vt:lpstr>
      <vt:lpstr>Classes : View Helper</vt:lpstr>
      <vt:lpstr>View Helper</vt:lpstr>
      <vt:lpstr>Sequence : View Helper</vt:lpstr>
      <vt:lpstr>View Helper</vt:lpstr>
      <vt:lpstr>View Helper</vt:lpstr>
      <vt:lpstr>Dispatcher View</vt:lpstr>
      <vt:lpstr>PowerPoint Presentation</vt:lpstr>
      <vt:lpstr>Dispatcher View</vt:lpstr>
      <vt:lpstr>Classes : Dispatcher View</vt:lpstr>
      <vt:lpstr>Forces </vt:lpstr>
      <vt:lpstr>Strategies </vt:lpstr>
      <vt:lpstr>PowerPoint Presentation</vt:lpstr>
      <vt:lpstr>Dispatcher View</vt:lpstr>
      <vt:lpstr>Classes : Dispatcher View</vt:lpstr>
      <vt:lpstr>Application Controller</vt:lpstr>
      <vt:lpstr>PowerPoint Presentation</vt:lpstr>
      <vt:lpstr>Classes : Application Controller</vt:lpstr>
      <vt:lpstr>Sequence : Application Controller</vt:lpstr>
      <vt:lpstr>Application Controller</vt:lpstr>
      <vt:lpstr>PowerPoint Presentation</vt:lpstr>
      <vt:lpstr>Service to worker</vt:lpstr>
      <vt:lpstr>Service to worker</vt:lpstr>
      <vt:lpstr>Classes : Service to worker</vt:lpstr>
      <vt:lpstr>Service to worker</vt:lpstr>
      <vt:lpstr>PowerPoint Presentation</vt:lpstr>
      <vt:lpstr>Sequence : Service to worker</vt:lpstr>
      <vt:lpstr>Service to worker</vt:lpstr>
      <vt:lpstr>Strategies </vt:lpstr>
      <vt:lpstr>Intercepting Filter</vt:lpstr>
      <vt:lpstr>Intercepting Filter</vt:lpstr>
      <vt:lpstr>Sequence : Intercepting Filter</vt:lpstr>
      <vt:lpstr>Interceptor Pattern can be Use for</vt:lpstr>
      <vt:lpstr>javax.servlet.Filter</vt:lpstr>
      <vt:lpstr>javax.servlet.FilterChain</vt:lpstr>
      <vt:lpstr>javax.servlet.http Wrappers</vt:lpstr>
      <vt:lpstr>An Example of Filter</vt:lpstr>
      <vt:lpstr>Deployment Descriptor web.xml</vt:lpstr>
      <vt:lpstr>Composite View</vt:lpstr>
      <vt:lpstr>Composite view</vt:lpstr>
      <vt:lpstr>Composite view</vt:lpstr>
      <vt:lpstr>Composite view</vt:lpstr>
      <vt:lpstr>Sequence :Composite View</vt:lpstr>
      <vt:lpstr>Composite View</vt:lpstr>
      <vt:lpstr>Context Object</vt:lpstr>
      <vt:lpstr>Problem:</vt:lpstr>
      <vt:lpstr>PowerPoint Presentation</vt:lpstr>
      <vt:lpstr>End of Presentation  Design Pattern</vt:lpstr>
      <vt:lpstr>Business And Integration Layer</vt:lpstr>
      <vt:lpstr>PowerPoint Presentation</vt:lpstr>
      <vt:lpstr>PowerPoint Presentation</vt:lpstr>
      <vt:lpstr>Business Delegate</vt:lpstr>
      <vt:lpstr>Business Delegate</vt:lpstr>
      <vt:lpstr>Business Delegate</vt:lpstr>
      <vt:lpstr>Service Locator</vt:lpstr>
      <vt:lpstr>Service Locator</vt:lpstr>
      <vt:lpstr>Service Locator</vt:lpstr>
      <vt:lpstr>Service Locator</vt:lpstr>
      <vt:lpstr>Service Locator</vt:lpstr>
      <vt:lpstr>Session Façade</vt:lpstr>
      <vt:lpstr>Session Facade</vt:lpstr>
      <vt:lpstr>Session Facade</vt:lpstr>
      <vt:lpstr>Session Facade</vt:lpstr>
      <vt:lpstr>Session Facade</vt:lpstr>
      <vt:lpstr>Session Facade</vt:lpstr>
      <vt:lpstr>Session Facade</vt:lpstr>
      <vt:lpstr>Fine Grained Entity Bean Design Idiom</vt:lpstr>
      <vt:lpstr>Coarse Grained Entity Bean Design Idiom</vt:lpstr>
      <vt:lpstr>Composite Entity</vt:lpstr>
      <vt:lpstr>PowerPoint Presentation</vt:lpstr>
      <vt:lpstr>Forces </vt:lpstr>
      <vt:lpstr>PowerPoint Presentation</vt:lpstr>
      <vt:lpstr>Business Object</vt:lpstr>
      <vt:lpstr>PowerPoint Presentation</vt:lpstr>
      <vt:lpstr>Forces </vt:lpstr>
      <vt:lpstr>Solution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Access Object (DAO)</vt:lpstr>
      <vt:lpstr>Data Access Objecct</vt:lpstr>
      <vt:lpstr>PowerPoint Presentation</vt:lpstr>
      <vt:lpstr>PowerPoint Presentation</vt:lpstr>
      <vt:lpstr>PowerPoint Presentation</vt:lpstr>
      <vt:lpstr>PowerPoint Presentation</vt:lpstr>
      <vt:lpstr>PowerPoint Presentation</vt:lpstr>
      <vt:lpstr>PowerPoint Presentation</vt:lpstr>
      <vt:lpstr>Application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Forces You want to invoke business services, POJOs, or EJB components in an asynchronous manner. You want to integrate publish/subscribe and point-to-point messaging to enable asynchronous processing services. You want to perform a business task that is logically composed of several business tasks. </vt:lpstr>
      <vt:lpstr>PowerPoint Presentation</vt:lpstr>
      <vt:lpstr>PowerPoint Presentation</vt:lpstr>
      <vt:lpstr>Transfer Object Assembler </vt:lpstr>
      <vt:lpstr>PowerPoint Presentation</vt:lpstr>
      <vt:lpstr>PowerPoint Presentation</vt:lpstr>
      <vt:lpstr>Domain Store</vt:lpstr>
      <vt:lpstr>PowerPoint Presentation</vt:lpstr>
      <vt:lpstr>PowerPoint Presentation</vt:lpstr>
      <vt:lpstr>PowerPoint Presentation</vt:lpstr>
      <vt:lpstr>Web Service Broker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Anuj Verma</dc:creator>
  <cp:lastModifiedBy>amarjeet singh</cp:lastModifiedBy>
  <cp:revision>399</cp:revision>
  <dcterms:created xsi:type="dcterms:W3CDTF">2006-08-16T00:00:00Z</dcterms:created>
  <dcterms:modified xsi:type="dcterms:W3CDTF">2014-09-12T08:15:39Z</dcterms:modified>
</cp:coreProperties>
</file>